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30"/>
  </p:notesMasterIdLst>
  <p:handoutMasterIdLst>
    <p:handoutMasterId r:id="rId31"/>
  </p:handoutMasterIdLst>
  <p:sldIdLst>
    <p:sldId id="259" r:id="rId5"/>
    <p:sldId id="260" r:id="rId6"/>
    <p:sldId id="283" r:id="rId7"/>
    <p:sldId id="280" r:id="rId8"/>
    <p:sldId id="281" r:id="rId9"/>
    <p:sldId id="282" r:id="rId10"/>
    <p:sldId id="264" r:id="rId11"/>
    <p:sldId id="265" r:id="rId12"/>
    <p:sldId id="266" r:id="rId13"/>
    <p:sldId id="267" r:id="rId14"/>
    <p:sldId id="268" r:id="rId15"/>
    <p:sldId id="269" r:id="rId16"/>
    <p:sldId id="270" r:id="rId17"/>
    <p:sldId id="271" r:id="rId18"/>
    <p:sldId id="272" r:id="rId19"/>
    <p:sldId id="273" r:id="rId20"/>
    <p:sldId id="275" r:id="rId21"/>
    <p:sldId id="274" r:id="rId22"/>
    <p:sldId id="276" r:id="rId23"/>
    <p:sldId id="277" r:id="rId24"/>
    <p:sldId id="261" r:id="rId25"/>
    <p:sldId id="278" r:id="rId26"/>
    <p:sldId id="279" r:id="rId27"/>
    <p:sldId id="262"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90" d="100"/>
          <a:sy n="90" d="100"/>
        </p:scale>
        <p:origin x="86" y="154"/>
      </p:cViewPr>
      <p:guideLst/>
    </p:cSldViewPr>
  </p:slideViewPr>
  <p:notesTextViewPr>
    <p:cViewPr>
      <p:scale>
        <a:sx n="1" d="1"/>
        <a:sy n="1" d="1"/>
      </p:scale>
      <p:origin x="0" y="0"/>
    </p:cViewPr>
  </p:notesTextViewPr>
  <p:notesViewPr>
    <p:cSldViewPr snapToGrid="0" showGuides="1">
      <p:cViewPr varScale="1">
        <p:scale>
          <a:sx n="71" d="100"/>
          <a:sy n="71" d="100"/>
        </p:scale>
        <p:origin x="2813"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5E31DB-5F68-4E9E-90EB-25E011F497B4}" type="datetimeFigureOut">
              <a:rPr lang="en-US" smtClean="0"/>
              <a:t>3/8/2018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1DF39D-8C1A-4718-A126-5A73DC3ED292}" type="slidenum">
              <a:rPr lang="en-US" smtClean="0"/>
              <a:t>‹#›</a:t>
            </a:fld>
            <a:endParaRPr lang="en-US"/>
          </a:p>
        </p:txBody>
      </p:sp>
    </p:spTree>
    <p:extLst>
      <p:ext uri="{BB962C8B-B14F-4D97-AF65-F5344CB8AC3E}">
        <p14:creationId xmlns:p14="http://schemas.microsoft.com/office/powerpoint/2010/main" val="32516295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70AC3F-92A4-4610-831B-4C4B2A303EDD}" type="datetimeFigureOut">
              <a:rPr lang="en-US" smtClean="0"/>
              <a:t>3/8/2018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DF2AA-7281-44A6-AED2-5896CA503D69}" type="slidenum">
              <a:rPr lang="en-US" smtClean="0"/>
              <a:t>‹#›</a:t>
            </a:fld>
            <a:endParaRPr lang="en-US"/>
          </a:p>
        </p:txBody>
      </p:sp>
    </p:spTree>
    <p:extLst>
      <p:ext uri="{BB962C8B-B14F-4D97-AF65-F5344CB8AC3E}">
        <p14:creationId xmlns:p14="http://schemas.microsoft.com/office/powerpoint/2010/main" val="1380188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1</a:t>
            </a:fld>
            <a:endParaRPr lang="en-US"/>
          </a:p>
        </p:txBody>
      </p:sp>
    </p:spTree>
    <p:extLst>
      <p:ext uri="{BB962C8B-B14F-4D97-AF65-F5344CB8AC3E}">
        <p14:creationId xmlns:p14="http://schemas.microsoft.com/office/powerpoint/2010/main" val="1938966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servant leader understand how to properly motivate </a:t>
            </a:r>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10</a:t>
            </a:fld>
            <a:endParaRPr lang="en-US"/>
          </a:p>
        </p:txBody>
      </p:sp>
    </p:spTree>
    <p:extLst>
      <p:ext uri="{BB962C8B-B14F-4D97-AF65-F5344CB8AC3E}">
        <p14:creationId xmlns:p14="http://schemas.microsoft.com/office/powerpoint/2010/main" val="1692921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DDF2AA-7281-44A6-AED2-5896CA503D69}" type="slidenum">
              <a:rPr lang="en-US" smtClean="0"/>
              <a:t>23</a:t>
            </a:fld>
            <a:endParaRPr lang="en-US"/>
          </a:p>
        </p:txBody>
      </p:sp>
    </p:spTree>
    <p:extLst>
      <p:ext uri="{BB962C8B-B14F-4D97-AF65-F5344CB8AC3E}">
        <p14:creationId xmlns:p14="http://schemas.microsoft.com/office/powerpoint/2010/main" val="787369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by applying servant leadership principles, you can greatly increase the efficiency and happiness of your entire team. Just a few servant leadership benefits include</a:t>
            </a:r>
            <a:r>
              <a:rPr lang="en-US" dirty="0" smtClean="0"/>
              <a:t>:</a:t>
            </a:r>
          </a:p>
          <a:p>
            <a:endParaRPr lang="en-US" dirty="0"/>
          </a:p>
          <a:p>
            <a:r>
              <a:rPr lang="en-US" dirty="0"/>
              <a:t>Create a more engaged, accountable team</a:t>
            </a:r>
          </a:p>
          <a:p>
            <a:r>
              <a:rPr lang="en-US" dirty="0"/>
              <a:t>Build confidence and dedication</a:t>
            </a:r>
          </a:p>
          <a:p>
            <a:r>
              <a:rPr lang="en-US" dirty="0"/>
              <a:t>Improve work-life balance</a:t>
            </a:r>
          </a:p>
          <a:p>
            <a:r>
              <a:rPr lang="en-US" dirty="0"/>
              <a:t>Create a family-like support system at work</a:t>
            </a:r>
          </a:p>
          <a:p>
            <a:r>
              <a:rPr lang="en-US" dirty="0"/>
              <a:t>Decrease sick days and attrition</a:t>
            </a:r>
          </a:p>
          <a:p>
            <a:r>
              <a:rPr lang="en-US" dirty="0"/>
              <a:t>Increase efficiency and profit</a:t>
            </a:r>
          </a:p>
          <a:p>
            <a:endParaRPr lang="en-US" dirty="0"/>
          </a:p>
          <a:p>
            <a:r>
              <a:rPr lang="en-US" dirty="0"/>
              <a:t>Another benefit of servant leadership is the fact that you can support a better work-life balance among your employees. By helping them to maintain healthy relationships in every area of their lives, you can ensure they’re fully engaged and present when it’s time to get to work.</a:t>
            </a:r>
          </a:p>
        </p:txBody>
      </p:sp>
      <p:sp>
        <p:nvSpPr>
          <p:cNvPr id="4" name="Slide Number Placeholder 3"/>
          <p:cNvSpPr>
            <a:spLocks noGrp="1"/>
          </p:cNvSpPr>
          <p:nvPr>
            <p:ph type="sldNum" sz="quarter" idx="10"/>
          </p:nvPr>
        </p:nvSpPr>
        <p:spPr/>
        <p:txBody>
          <a:bodyPr/>
          <a:lstStyle/>
          <a:p>
            <a:fld id="{B0DDF2AA-7281-44A6-AED2-5896CA503D69}" type="slidenum">
              <a:rPr lang="en-US" smtClean="0"/>
              <a:t>24</a:t>
            </a:fld>
            <a:endParaRPr lang="en-US"/>
          </a:p>
        </p:txBody>
      </p:sp>
    </p:spTree>
    <p:extLst>
      <p:ext uri="{BB962C8B-B14F-4D97-AF65-F5344CB8AC3E}">
        <p14:creationId xmlns:p14="http://schemas.microsoft.com/office/powerpoint/2010/main" val="831566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a servant leader takes a lot of patience, strength and a sense of equanimity. If this is your style of leading, then it is likely that you are good at engaging people and enjoying healthier working relationships with the people you interact with</a:t>
            </a:r>
            <a:r>
              <a:rPr lang="en-US" dirty="0" smtClean="0"/>
              <a:t>.</a:t>
            </a:r>
          </a:p>
          <a:p>
            <a:endParaRPr lang="en-US" dirty="0"/>
          </a:p>
          <a:p>
            <a:r>
              <a:rPr lang="en-US" dirty="0"/>
              <a:t>You may not always end up making the difference you wanted, but at the very least, always remember that you (literally) put your heart and soul into it!</a:t>
            </a:r>
          </a:p>
          <a:p>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25</a:t>
            </a:fld>
            <a:endParaRPr lang="en-US"/>
          </a:p>
        </p:txBody>
      </p:sp>
    </p:spTree>
    <p:extLst>
      <p:ext uri="{BB962C8B-B14F-4D97-AF65-F5344CB8AC3E}">
        <p14:creationId xmlns:p14="http://schemas.microsoft.com/office/powerpoint/2010/main" val="254522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79034"/>
            <a:ext cx="5486400" cy="3600450"/>
          </a:xfrm>
        </p:spPr>
        <p:txBody>
          <a:bodyPr/>
          <a:lstStyle/>
          <a:p>
            <a:r>
              <a:rPr lang="en-US" dirty="0" smtClean="0"/>
              <a:t>Facilitate “What Matters Most” activity (20+ minutes)</a:t>
            </a:r>
          </a:p>
          <a:p>
            <a:endParaRPr lang="en-US" dirty="0" smtClean="0"/>
          </a:p>
          <a:p>
            <a:r>
              <a:rPr lang="en-US" dirty="0" smtClean="0"/>
              <a:t>Ask </a:t>
            </a:r>
            <a:r>
              <a:rPr lang="en-US" dirty="0"/>
              <a:t>a group of participants to write down the names of the </a:t>
            </a:r>
            <a:r>
              <a:rPr lang="en-US" dirty="0" smtClean="0"/>
              <a:t>five:</a:t>
            </a:r>
          </a:p>
          <a:p>
            <a:pPr marL="171450" indent="-171450">
              <a:buFont typeface="Arial" panose="020B0604020202020204" pitchFamily="34" charset="0"/>
              <a:buChar char="•"/>
            </a:pPr>
            <a:r>
              <a:rPr lang="en-US" dirty="0" smtClean="0"/>
              <a:t>richest </a:t>
            </a:r>
            <a:r>
              <a:rPr lang="en-US" dirty="0"/>
              <a:t>people in the world, </a:t>
            </a:r>
            <a:endParaRPr lang="en-US" dirty="0" smtClean="0"/>
          </a:p>
          <a:p>
            <a:pPr marL="171450" indent="-171450">
              <a:buFont typeface="Arial" panose="020B0604020202020204" pitchFamily="34" charset="0"/>
              <a:buChar char="•"/>
            </a:pPr>
            <a:r>
              <a:rPr lang="en-US" dirty="0" smtClean="0"/>
              <a:t>Super </a:t>
            </a:r>
            <a:r>
              <a:rPr lang="en-US" dirty="0"/>
              <a:t>Bowl or World </a:t>
            </a:r>
            <a:r>
              <a:rPr lang="en-US" dirty="0" smtClean="0"/>
              <a:t>Series winners,</a:t>
            </a:r>
          </a:p>
          <a:p>
            <a:pPr marL="171450" indent="-171450">
              <a:buFont typeface="Arial" panose="020B0604020202020204" pitchFamily="34" charset="0"/>
              <a:buChar char="•"/>
            </a:pPr>
            <a:r>
              <a:rPr lang="en-US" dirty="0" smtClean="0"/>
              <a:t>most </a:t>
            </a:r>
            <a:r>
              <a:rPr lang="en-US" dirty="0"/>
              <a:t>important people in </a:t>
            </a:r>
            <a:r>
              <a:rPr lang="en-US" dirty="0" smtClean="0"/>
              <a:t>Hollywood, and/or </a:t>
            </a:r>
          </a:p>
          <a:p>
            <a:pPr marL="171450" indent="-171450">
              <a:buFont typeface="Arial" panose="020B0604020202020204" pitchFamily="34" charset="0"/>
              <a:buChar char="•"/>
            </a:pPr>
            <a:r>
              <a:rPr lang="en-US" dirty="0" smtClean="0"/>
              <a:t>government </a:t>
            </a:r>
            <a:r>
              <a:rPr lang="en-US" dirty="0"/>
              <a:t>leaders. </a:t>
            </a:r>
            <a:endParaRPr lang="en-US" dirty="0" smtClean="0"/>
          </a:p>
          <a:p>
            <a:endParaRPr lang="en-US" dirty="0"/>
          </a:p>
          <a:p>
            <a:r>
              <a:rPr lang="en-US" dirty="0" smtClean="0"/>
              <a:t>Next</a:t>
            </a:r>
            <a:r>
              <a:rPr lang="en-US" dirty="0"/>
              <a:t>, have them write down the names </a:t>
            </a:r>
            <a:r>
              <a:rPr lang="en-US" dirty="0" smtClean="0"/>
              <a:t>of:</a:t>
            </a:r>
          </a:p>
          <a:p>
            <a:pPr marL="171450" indent="-171450">
              <a:buFont typeface="Arial" panose="020B0604020202020204" pitchFamily="34" charset="0"/>
              <a:buChar char="•"/>
            </a:pPr>
            <a:r>
              <a:rPr lang="en-US" dirty="0" smtClean="0"/>
              <a:t>teachers who helped </a:t>
            </a:r>
            <a:r>
              <a:rPr lang="en-US" dirty="0"/>
              <a:t>them in school, </a:t>
            </a:r>
            <a:endParaRPr lang="en-US" dirty="0" smtClean="0"/>
          </a:p>
          <a:p>
            <a:pPr marL="171450" indent="-171450">
              <a:buFont typeface="Arial" panose="020B0604020202020204" pitchFamily="34" charset="0"/>
              <a:buChar char="•"/>
            </a:pPr>
            <a:r>
              <a:rPr lang="en-US" dirty="0" smtClean="0"/>
              <a:t>heroes </a:t>
            </a:r>
            <a:r>
              <a:rPr lang="en-US" dirty="0"/>
              <a:t>who inspired them, </a:t>
            </a:r>
            <a:endParaRPr lang="en-US" dirty="0" smtClean="0"/>
          </a:p>
          <a:p>
            <a:pPr marL="171450" indent="-171450">
              <a:buFont typeface="Arial" panose="020B0604020202020204" pitchFamily="34" charset="0"/>
              <a:buChar char="•"/>
            </a:pPr>
            <a:r>
              <a:rPr lang="en-US" dirty="0" smtClean="0"/>
              <a:t>colleagues </a:t>
            </a:r>
            <a:r>
              <a:rPr lang="en-US" dirty="0"/>
              <a:t>who coached or mentored </a:t>
            </a:r>
            <a:r>
              <a:rPr lang="en-US" dirty="0" smtClean="0"/>
              <a:t>them, and/or</a:t>
            </a:r>
          </a:p>
          <a:p>
            <a:pPr marL="171450" indent="-171450">
              <a:buFont typeface="Arial" panose="020B0604020202020204" pitchFamily="34" charset="0"/>
              <a:buChar char="•"/>
            </a:pPr>
            <a:r>
              <a:rPr lang="en-US" dirty="0" smtClean="0"/>
              <a:t>friends </a:t>
            </a:r>
            <a:r>
              <a:rPr lang="en-US" dirty="0"/>
              <a:t>who helped them. </a:t>
            </a:r>
            <a:endParaRPr lang="en-US" dirty="0" smtClean="0"/>
          </a:p>
          <a:p>
            <a:endParaRPr lang="en-US" dirty="0"/>
          </a:p>
          <a:p>
            <a:r>
              <a:rPr lang="en-US" dirty="0" smtClean="0"/>
              <a:t>As </a:t>
            </a:r>
            <a:r>
              <a:rPr lang="en-US" dirty="0"/>
              <a:t>a whole group, discuss which exercise was easier and why. The goal is to recognize that the people who make a difference are those who care, not those the media touts.</a:t>
            </a:r>
          </a:p>
        </p:txBody>
      </p:sp>
      <p:sp>
        <p:nvSpPr>
          <p:cNvPr id="4" name="Slide Number Placeholder 3"/>
          <p:cNvSpPr>
            <a:spLocks noGrp="1"/>
          </p:cNvSpPr>
          <p:nvPr>
            <p:ph type="sldNum" sz="quarter" idx="10"/>
          </p:nvPr>
        </p:nvSpPr>
        <p:spPr/>
        <p:txBody>
          <a:bodyPr/>
          <a:lstStyle/>
          <a:p>
            <a:fld id="{B0DDF2AA-7281-44A6-AED2-5896CA503D69}" type="slidenum">
              <a:rPr lang="en-US" smtClean="0"/>
              <a:t>2</a:t>
            </a:fld>
            <a:endParaRPr lang="en-US"/>
          </a:p>
        </p:txBody>
      </p:sp>
    </p:spTree>
    <p:extLst>
      <p:ext uri="{BB962C8B-B14F-4D97-AF65-F5344CB8AC3E}">
        <p14:creationId xmlns:p14="http://schemas.microsoft.com/office/powerpoint/2010/main" val="1296338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79034"/>
            <a:ext cx="5486400" cy="3600450"/>
          </a:xfrm>
        </p:spPr>
        <p:txBody>
          <a:bodyPr/>
          <a:lstStyle/>
          <a:p>
            <a:r>
              <a:rPr lang="en-US" dirty="0" smtClean="0"/>
              <a:t>Servant leadership has the capacity to not only bring about change within individual followers, but also within an entire organization.  </a:t>
            </a:r>
          </a:p>
          <a:p>
            <a:endParaRPr lang="en-US" dirty="0" smtClean="0"/>
          </a:p>
          <a:p>
            <a:r>
              <a:rPr lang="en-US" dirty="0" smtClean="0"/>
              <a:t>Organizational change is difficult and does not come about immediately.</a:t>
            </a:r>
          </a:p>
          <a:p>
            <a:endParaRPr lang="en-US" dirty="0" smtClean="0"/>
          </a:p>
          <a:p>
            <a:r>
              <a:rPr lang="en-US" dirty="0" smtClean="0"/>
              <a:t>But one may be surprised at how an entire organization can begin to change when the ones in charge start serving others.  </a:t>
            </a:r>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3</a:t>
            </a:fld>
            <a:endParaRPr lang="en-US"/>
          </a:p>
        </p:txBody>
      </p:sp>
    </p:spTree>
    <p:extLst>
      <p:ext uri="{BB962C8B-B14F-4D97-AF65-F5344CB8AC3E}">
        <p14:creationId xmlns:p14="http://schemas.microsoft.com/office/powerpoint/2010/main" val="2681625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DDF2AA-7281-44A6-AED2-5896CA503D69}" type="slidenum">
              <a:rPr lang="en-US" smtClean="0"/>
              <a:t>4</a:t>
            </a:fld>
            <a:endParaRPr lang="en-US"/>
          </a:p>
        </p:txBody>
      </p:sp>
    </p:spTree>
    <p:extLst>
      <p:ext uri="{BB962C8B-B14F-4D97-AF65-F5344CB8AC3E}">
        <p14:creationId xmlns:p14="http://schemas.microsoft.com/office/powerpoint/2010/main" val="2943181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DDF2AA-7281-44A6-AED2-5896CA503D69}" type="slidenum">
              <a:rPr lang="en-US" smtClean="0"/>
              <a:t>5</a:t>
            </a:fld>
            <a:endParaRPr lang="en-US"/>
          </a:p>
        </p:txBody>
      </p:sp>
    </p:spTree>
    <p:extLst>
      <p:ext uri="{BB962C8B-B14F-4D97-AF65-F5344CB8AC3E}">
        <p14:creationId xmlns:p14="http://schemas.microsoft.com/office/powerpoint/2010/main" val="3811315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Leadership</a:t>
            </a:r>
            <a:r>
              <a:rPr lang="en-US" dirty="0"/>
              <a:t>, in general can have a </a:t>
            </a:r>
            <a:r>
              <a:rPr lang="en-US" dirty="0" smtClean="0"/>
              <a:t>profound impact on those around a person.   </a:t>
            </a:r>
          </a:p>
          <a:p>
            <a:endParaRPr lang="en-US" dirty="0"/>
          </a:p>
          <a:p>
            <a:r>
              <a:rPr lang="en-US" dirty="0" smtClean="0"/>
              <a:t>But, there is something unique when one chooses to serve a person when they are above them in the change of command.  </a:t>
            </a:r>
          </a:p>
          <a:p>
            <a:endParaRPr lang="en-US" dirty="0"/>
          </a:p>
          <a:p>
            <a:r>
              <a:rPr lang="en-US" dirty="0" smtClean="0"/>
              <a:t>It’s effects are different than any other leadership style.  It has the capacity to transform followers in an incredibly unique way.  </a:t>
            </a:r>
            <a:endParaRPr lang="en-US" dirty="0"/>
          </a:p>
          <a:p>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6</a:t>
            </a:fld>
            <a:endParaRPr lang="en-US"/>
          </a:p>
        </p:txBody>
      </p:sp>
    </p:spTree>
    <p:extLst>
      <p:ext uri="{BB962C8B-B14F-4D97-AF65-F5344CB8AC3E}">
        <p14:creationId xmlns:p14="http://schemas.microsoft.com/office/powerpoint/2010/main" val="465750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600" dirty="0"/>
              <a:t>1904 – 1990</a:t>
            </a:r>
          </a:p>
          <a:p>
            <a:pPr marL="171450" lvl="0" indent="-171450">
              <a:buFont typeface="Arial" panose="020B0604020202020204" pitchFamily="34" charset="0"/>
              <a:buChar char="•"/>
            </a:pPr>
            <a:r>
              <a:rPr lang="en-US" sz="1600" dirty="0"/>
              <a:t>Quaker with a strong contemplative orientation</a:t>
            </a:r>
          </a:p>
          <a:p>
            <a:pPr marL="171450" lvl="0" indent="-171450">
              <a:buFont typeface="Arial" panose="020B0604020202020204" pitchFamily="34" charset="0"/>
              <a:buChar char="•"/>
            </a:pPr>
            <a:r>
              <a:rPr lang="en-US" sz="1600" dirty="0" smtClean="0"/>
              <a:t>Served as AT&amp;T’s Director </a:t>
            </a:r>
            <a:r>
              <a:rPr lang="en-US" sz="1600" dirty="0"/>
              <a:t>of </a:t>
            </a:r>
            <a:r>
              <a:rPr lang="en-US" sz="1600" dirty="0" smtClean="0"/>
              <a:t>Management </a:t>
            </a:r>
            <a:r>
              <a:rPr lang="en-US" sz="1600" dirty="0"/>
              <a:t>for over 38 years</a:t>
            </a:r>
          </a:p>
          <a:p>
            <a:pPr marL="171450" lvl="0" indent="-171450">
              <a:buFont typeface="Arial" panose="020B0604020202020204" pitchFamily="34" charset="0"/>
              <a:buChar char="•"/>
            </a:pPr>
            <a:r>
              <a:rPr lang="en-US" sz="1600" dirty="0"/>
              <a:t>Best known for founding the modern Servant Leadership theory</a:t>
            </a:r>
          </a:p>
          <a:p>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7</a:t>
            </a:fld>
            <a:endParaRPr lang="en-US"/>
          </a:p>
        </p:txBody>
      </p:sp>
    </p:spTree>
    <p:extLst>
      <p:ext uri="{BB962C8B-B14F-4D97-AF65-F5344CB8AC3E}">
        <p14:creationId xmlns:p14="http://schemas.microsoft.com/office/powerpoint/2010/main" val="1366489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dirty="0" smtClean="0"/>
              <a:t>One way of looking at servant leadership is through the eyes of a parents (or guardians of foster children).  Parents and guardians are the head of household in that they make major decisions and guide the family in the right direction.  </a:t>
            </a:r>
          </a:p>
          <a:p>
            <a:endParaRPr lang="en-US" dirty="0"/>
          </a:p>
          <a:p>
            <a:r>
              <a:rPr lang="en-US" dirty="0" smtClean="0"/>
              <a:t>But, they are also the family’s servant; supporting, encouraging, and seeking the best interests of the members of the family. </a:t>
            </a:r>
            <a:endParaRPr lang="en-US" dirty="0"/>
          </a:p>
          <a:p>
            <a:endParaRPr lang="en-US" dirty="0" smtClean="0"/>
          </a:p>
          <a:p>
            <a:r>
              <a:rPr lang="en-US" dirty="0" smtClean="0"/>
              <a:t>Servant leadership can also be compared to coaching.  Almost everyone has experienced or knows what it’s like to have a good or bad coach.  </a:t>
            </a:r>
          </a:p>
          <a:p>
            <a:endParaRPr lang="en-US" dirty="0"/>
          </a:p>
          <a:p>
            <a:r>
              <a:rPr lang="en-US" dirty="0" smtClean="0"/>
              <a:t>A good coach can push a person to reach his full potential and succeed, while a poor coach can hinder both of those notions. </a:t>
            </a:r>
          </a:p>
          <a:p>
            <a:endParaRPr lang="en-US" dirty="0"/>
          </a:p>
          <a:p>
            <a:r>
              <a:rPr lang="en-US" dirty="0" smtClean="0"/>
              <a:t>A good coach, like a good leader, will encourage those around them to close the gap between potential and performance (Stanley, 2003, p. 122)</a:t>
            </a:r>
          </a:p>
          <a:p>
            <a:endParaRPr lang="en-US" dirty="0"/>
          </a:p>
          <a:p>
            <a:r>
              <a:rPr lang="en-US" dirty="0" smtClean="0"/>
              <a:t>A servant leader has a strong concern for others and wants to see them succeed.  She will do her best to correct necessary shortcomings and help others reach their potential, whether </a:t>
            </a:r>
            <a:r>
              <a:rPr lang="en-US" b="1" dirty="0" smtClean="0"/>
              <a:t>by</a:t>
            </a:r>
            <a:r>
              <a:rPr lang="en-US" dirty="0" smtClean="0"/>
              <a:t> service or by effective communication.  </a:t>
            </a:r>
          </a:p>
          <a:p>
            <a:endParaRPr lang="en-US" dirty="0"/>
          </a:p>
          <a:p>
            <a:r>
              <a:rPr lang="en-US" dirty="0" smtClean="0"/>
              <a:t>Servant leaders are unique because they are willing to help in any way possible.    </a:t>
            </a:r>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8</a:t>
            </a:fld>
            <a:endParaRPr lang="en-US"/>
          </a:p>
        </p:txBody>
      </p:sp>
    </p:spTree>
    <p:extLst>
      <p:ext uri="{BB962C8B-B14F-4D97-AF65-F5344CB8AC3E}">
        <p14:creationId xmlns:p14="http://schemas.microsoft.com/office/powerpoint/2010/main" val="234641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Servant Leadership is unique.  The idea that a leader should serve his followers is a paradoxical concept that confuses many people.</a:t>
            </a:r>
          </a:p>
          <a:p>
            <a:endParaRPr lang="en-US" dirty="0"/>
          </a:p>
          <a:p>
            <a:r>
              <a:rPr lang="en-US" dirty="0" smtClean="0"/>
              <a:t>Even so, servant leadership is still an effective way to motivate others – especially when trying to produce change. </a:t>
            </a:r>
          </a:p>
          <a:p>
            <a:endParaRPr lang="en-US" dirty="0"/>
          </a:p>
          <a:p>
            <a:r>
              <a:rPr lang="en-US" dirty="0" smtClean="0"/>
              <a:t>It’s unique emphasis on concern for people’s well-being can bolster its success for creating change and leave one’s followers changed professionally and personally.</a:t>
            </a:r>
          </a:p>
          <a:p>
            <a:endParaRPr lang="en-US" dirty="0"/>
          </a:p>
          <a:p>
            <a:r>
              <a:rPr lang="en-US" dirty="0" smtClean="0"/>
              <a:t>This training seeks to demonstrate the uniqueness of servant leadership as well as give tips on how to produce change within people and the Court – and how as servant leaders, we can be effective in procuring positive change.  </a:t>
            </a:r>
            <a:endParaRPr lang="en-US" dirty="0"/>
          </a:p>
        </p:txBody>
      </p:sp>
      <p:sp>
        <p:nvSpPr>
          <p:cNvPr id="4" name="Slide Number Placeholder 3"/>
          <p:cNvSpPr>
            <a:spLocks noGrp="1"/>
          </p:cNvSpPr>
          <p:nvPr>
            <p:ph type="sldNum" sz="quarter" idx="10"/>
          </p:nvPr>
        </p:nvSpPr>
        <p:spPr/>
        <p:txBody>
          <a:bodyPr/>
          <a:lstStyle/>
          <a:p>
            <a:fld id="{B0DDF2AA-7281-44A6-AED2-5896CA503D69}" type="slidenum">
              <a:rPr lang="en-US" smtClean="0"/>
              <a:t>9</a:t>
            </a:fld>
            <a:endParaRPr lang="en-US"/>
          </a:p>
        </p:txBody>
      </p:sp>
    </p:spTree>
    <p:extLst>
      <p:ext uri="{BB962C8B-B14F-4D97-AF65-F5344CB8AC3E}">
        <p14:creationId xmlns:p14="http://schemas.microsoft.com/office/powerpoint/2010/main" val="31472324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1181100" y="4120825"/>
            <a:ext cx="9862585" cy="2301240"/>
          </a:xfrm>
        </p:spPr>
        <p:txBody>
          <a:bodyPr rIns="45720" anchor="t"/>
          <a:lstStyle>
            <a:lvl1pPr algn="r">
              <a:defRPr lang="en-US" b="1" cap="all" baseline="0" dirty="0">
                <a:ln w="5000" cmpd="sng">
                  <a:solidFill>
                    <a:schemeClr val="accent1">
                      <a:tint val="80000"/>
                      <a:shade val="99000"/>
                      <a:satMod val="500000"/>
                    </a:schemeClr>
                  </a:solidFill>
                  <a:prstDash val="solid"/>
                </a:ln>
                <a:solidFill>
                  <a:schemeClr val="accent1"/>
                </a:soli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dirty="0"/>
          </a:p>
        </p:txBody>
      </p:sp>
      <p:sp>
        <p:nvSpPr>
          <p:cNvPr id="17" name="Subtitle 16"/>
          <p:cNvSpPr>
            <a:spLocks noGrp="1"/>
          </p:cNvSpPr>
          <p:nvPr>
            <p:ph type="subTitle" idx="1"/>
          </p:nvPr>
        </p:nvSpPr>
        <p:spPr>
          <a:xfrm>
            <a:off x="1186415" y="2328077"/>
            <a:ext cx="9862585"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30" name="Date Placeholder 29"/>
          <p:cNvSpPr>
            <a:spLocks noGrp="1"/>
          </p:cNvSpPr>
          <p:nvPr>
            <p:ph type="dt" sz="half" idx="10"/>
          </p:nvPr>
        </p:nvSpPr>
        <p:spPr/>
        <p:txBody>
          <a:bodyPr/>
          <a:lstStyle/>
          <a:p>
            <a:fld id="{580B475C-EE7A-4FCD-B815-F2A8DDD04C51}" type="datetime1">
              <a:rPr lang="en-US" smtClean="0"/>
              <a:t>3/8/2018</a:t>
            </a:fld>
            <a:endParaRPr lang="en-US" dirty="0"/>
          </a:p>
        </p:txBody>
      </p:sp>
      <p:sp>
        <p:nvSpPr>
          <p:cNvPr id="19" name="Footer Placeholder 18"/>
          <p:cNvSpPr>
            <a:spLocks noGrp="1"/>
          </p:cNvSpPr>
          <p:nvPr>
            <p:ph type="ftr" sz="quarter" idx="11"/>
          </p:nvPr>
        </p:nvSpPr>
        <p:spPr/>
        <p:txBody>
          <a:bodyPr/>
          <a:lstStyle/>
          <a:p>
            <a:r>
              <a:rPr lang="en-US"/>
              <a:t>Add a footer</a:t>
            </a:r>
          </a:p>
        </p:txBody>
      </p:sp>
      <p:sp>
        <p:nvSpPr>
          <p:cNvPr id="27" name="Slide Number Placeholder 2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070226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lvl1pPr>
          </a:lstStyle>
          <a:p>
            <a:r>
              <a:rPr kumimoji="0" lang="en-US" smtClean="0"/>
              <a:t>Click to edit Master title style</a:t>
            </a:r>
            <a:endParaRPr kumimoji="0" lang="en-US" dirty="0"/>
          </a:p>
        </p:txBody>
      </p:sp>
      <p:sp>
        <p:nvSpPr>
          <p:cNvPr id="3" name="Vertical Text Placeholder 2"/>
          <p:cNvSpPr>
            <a:spLocks noGrp="1"/>
          </p:cNvSpPr>
          <p:nvPr>
            <p:ph type="body" orient="vert" idx="1"/>
          </p:nvPr>
        </p:nvSpPr>
        <p:spPr/>
        <p:txBody>
          <a:bodyPr vert="eaVert"/>
          <a:lstStyle>
            <a:lvl2pPr>
              <a:defRPr sz="2800"/>
            </a:lvl2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Date Placeholder 3"/>
          <p:cNvSpPr>
            <a:spLocks noGrp="1"/>
          </p:cNvSpPr>
          <p:nvPr>
            <p:ph type="dt" sz="half" idx="10"/>
          </p:nvPr>
        </p:nvSpPr>
        <p:spPr/>
        <p:txBody>
          <a:bodyPr/>
          <a:lstStyle/>
          <a:p>
            <a:fld id="{FD1D2F18-51C0-4C33-B313-F9A9F6D67F62}" type="datetime1">
              <a:rPr lang="en-US" smtClean="0"/>
              <a:t>3/8/2018</a:t>
            </a:fld>
            <a:endParaRPr lang="en-US"/>
          </a:p>
        </p:txBody>
      </p:sp>
      <p:sp>
        <p:nvSpPr>
          <p:cNvPr id="5" name="Footer Placeholder 4"/>
          <p:cNvSpPr>
            <a:spLocks noGrp="1"/>
          </p:cNvSpPr>
          <p:nvPr>
            <p:ph type="ftr" sz="quarter" idx="11"/>
          </p:nvPr>
        </p:nvSpPr>
        <p:spPr/>
        <p:txBody>
          <a:bodyPr/>
          <a:lstStyle/>
          <a:p>
            <a:r>
              <a:rPr lang="en-US"/>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30603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5800" y="1348154"/>
            <a:ext cx="2743200" cy="4778010"/>
          </a:xfrm>
        </p:spPr>
        <p:txBody>
          <a:bodyPr vert="eaVert">
            <a:normAutofit/>
          </a:bodyPr>
          <a:lstStyle>
            <a:lvl1pPr>
              <a:defRPr sz="4400"/>
            </a:lvl1pPr>
          </a:lstStyle>
          <a:p>
            <a:r>
              <a:rPr kumimoji="0" lang="en-US" smtClean="0"/>
              <a:t>Click to edit Master title style</a:t>
            </a:r>
            <a:endParaRPr kumimoji="0" lang="en-US" dirty="0"/>
          </a:p>
        </p:txBody>
      </p:sp>
      <p:sp>
        <p:nvSpPr>
          <p:cNvPr id="3" name="Vertical Text Placeholder 2"/>
          <p:cNvSpPr>
            <a:spLocks noGrp="1"/>
          </p:cNvSpPr>
          <p:nvPr>
            <p:ph type="body" orient="vert" idx="1"/>
          </p:nvPr>
        </p:nvSpPr>
        <p:spPr>
          <a:xfrm>
            <a:off x="1181100" y="1348154"/>
            <a:ext cx="6921499" cy="4778010"/>
          </a:xfrm>
        </p:spPr>
        <p:txBody>
          <a:bodyPr vert="eaVert">
            <a:normAutofit/>
          </a:bodyPr>
          <a:lstStyle>
            <a:lvl1pPr>
              <a:defRPr sz="30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Date Placeholder 3"/>
          <p:cNvSpPr>
            <a:spLocks noGrp="1"/>
          </p:cNvSpPr>
          <p:nvPr>
            <p:ph type="dt" sz="half" idx="10"/>
          </p:nvPr>
        </p:nvSpPr>
        <p:spPr/>
        <p:txBody>
          <a:bodyPr/>
          <a:lstStyle/>
          <a:p>
            <a:fld id="{0DF49A9D-D1A3-4E39-8446-C58DDD1F5A36}" type="datetime1">
              <a:rPr lang="en-US" smtClean="0"/>
              <a:t>3/8/2018</a:t>
            </a:fld>
            <a:endParaRPr lang="en-US"/>
          </a:p>
        </p:txBody>
      </p:sp>
      <p:sp>
        <p:nvSpPr>
          <p:cNvPr id="5" name="Footer Placeholder 4"/>
          <p:cNvSpPr>
            <a:spLocks noGrp="1"/>
          </p:cNvSpPr>
          <p:nvPr>
            <p:ph type="ftr" sz="quarter" idx="11"/>
          </p:nvPr>
        </p:nvSpPr>
        <p:spPr/>
        <p:txBody>
          <a:bodyPr/>
          <a:lstStyle/>
          <a:p>
            <a:r>
              <a:rPr lang="en-US"/>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55104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chemeClr val="bg2"/>
                </a:solidFill>
              </a:defRPr>
            </a:lvl1pPr>
          </a:lstStyle>
          <a:p>
            <a:r>
              <a:rPr kumimoji="0" lang="en-US" smtClean="0"/>
              <a:t>Click to edit Master title style</a:t>
            </a:r>
            <a:endParaRPr kumimoji="0" lang="en-US" dirty="0"/>
          </a:p>
        </p:txBody>
      </p:sp>
      <p:sp>
        <p:nvSpPr>
          <p:cNvPr id="3" name="Content Placeholder 2"/>
          <p:cNvSpPr>
            <a:spLocks noGrp="1"/>
          </p:cNvSpPr>
          <p:nvPr>
            <p:ph idx="1"/>
          </p:nvPr>
        </p:nvSpPr>
        <p:spPr/>
        <p:txBody>
          <a:bodyPr/>
          <a:lstStyle>
            <a:lvl2pPr marL="722376" indent="-274320">
              <a:buClr>
                <a:schemeClr val="accent1"/>
              </a:buClr>
              <a:buFont typeface="Arial" panose="020B0604020202020204" pitchFamily="34" charset="0"/>
              <a:buChar char="•"/>
              <a:defRPr/>
            </a:lvl2pPr>
            <a:lvl3pPr marL="1005840" indent="-256032">
              <a:buClr>
                <a:schemeClr val="accent1"/>
              </a:buClr>
              <a:buFont typeface="Arial" panose="020B0604020202020204" pitchFamily="34" charset="0"/>
              <a:buChar char="•"/>
              <a:defRPr/>
            </a:lvl3pPr>
            <a:lvl4pPr marL="1280160" indent="-237744">
              <a:buClr>
                <a:schemeClr val="accent1"/>
              </a:buClr>
              <a:buFont typeface="Arial" panose="020B0604020202020204" pitchFamily="34" charset="0"/>
              <a:buChar char="•"/>
              <a:defRPr/>
            </a:lvl4pPr>
            <a:lvl5pPr marL="1490472" indent="-182880">
              <a:buClr>
                <a:schemeClr val="accent1"/>
              </a:buClr>
              <a:buFont typeface="Arial" panose="020B0604020202020204" pitchFamily="34" charset="0"/>
              <a:buChar char="•"/>
              <a:defRPr/>
            </a:lvl5pPr>
            <a:lvl6pPr marL="1700784" indent="-182880">
              <a:buClr>
                <a:schemeClr val="accent1"/>
              </a:buClr>
              <a:buFont typeface="Arial" panose="020B0604020202020204" pitchFamily="34" charset="0"/>
              <a:buChar char="•"/>
              <a:defRPr/>
            </a:lvl6pPr>
            <a:lvl7pPr marL="1920240" indent="-182880">
              <a:buClr>
                <a:schemeClr val="accent1"/>
              </a:buClr>
              <a:buFont typeface="Arial" panose="020B0604020202020204" pitchFamily="34" charset="0"/>
              <a:buChar char="•"/>
              <a:defRPr/>
            </a:lvl7pPr>
            <a:lvl8pPr marL="2139696" indent="-182880">
              <a:buClr>
                <a:schemeClr val="accent1"/>
              </a:buClr>
              <a:buFont typeface="Arial" panose="020B0604020202020204" pitchFamily="34" charset="0"/>
              <a:buChar char="•"/>
              <a:defRPr/>
            </a:lvl8pPr>
            <a:lvl9pPr marL="2331720" indent="-182880">
              <a:buClr>
                <a:schemeClr val="accent1"/>
              </a:buClr>
              <a:buFont typeface="Arial" panose="020B0604020202020204"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23C1DC-296B-4A2E-B0B3-3F1F0BC81580}" type="datetime1">
              <a:rPr lang="en-US" smtClean="0"/>
              <a:t>3/8/2018</a:t>
            </a:fld>
            <a:endParaRPr lang="en-US"/>
          </a:p>
        </p:txBody>
      </p:sp>
      <p:sp>
        <p:nvSpPr>
          <p:cNvPr id="5" name="Footer Placeholder 4"/>
          <p:cNvSpPr>
            <a:spLocks noGrp="1"/>
          </p:cNvSpPr>
          <p:nvPr>
            <p:ph type="ftr" sz="quarter" idx="11"/>
          </p:nvPr>
        </p:nvSpPr>
        <p:spPr/>
        <p:txBody>
          <a:bodyPr/>
          <a:lstStyle/>
          <a:p>
            <a:r>
              <a:rPr lang="en-US"/>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67577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32000" y="4464372"/>
            <a:ext cx="8839200" cy="1826363"/>
          </a:xfrm>
        </p:spPr>
        <p:txBody>
          <a:bodyPr tIns="0" bIns="0" anchor="t"/>
          <a:lstStyle>
            <a:lvl1pPr algn="r">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032000" y="3366334"/>
            <a:ext cx="8839200" cy="1066688"/>
          </a:xfrm>
        </p:spPr>
        <p:txBody>
          <a:bodyPr lIns="45720" tIns="0" rIns="45720" bIns="0" anchor="b"/>
          <a:lstStyle>
            <a:lvl1pPr marL="0" indent="0" algn="r">
              <a:buNone/>
              <a:defRPr sz="2000">
                <a:solidFill>
                  <a:schemeClr val="tx2"/>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50AB7DA-7F64-4D8D-B7D7-71B7EEB83D1F}" type="datetime1">
              <a:rPr lang="en-US" smtClean="0"/>
              <a:t>3/8/2018</a:t>
            </a:fld>
            <a:endParaRPr lang="en-US"/>
          </a:p>
        </p:txBody>
      </p:sp>
      <p:sp>
        <p:nvSpPr>
          <p:cNvPr id="5" name="Footer Placeholder 4"/>
          <p:cNvSpPr>
            <a:spLocks noGrp="1"/>
          </p:cNvSpPr>
          <p:nvPr>
            <p:ph type="ftr" sz="quarter" idx="11"/>
          </p:nvPr>
        </p:nvSpPr>
        <p:spPr/>
        <p:txBody>
          <a:bodyPr/>
          <a:lstStyle/>
          <a:p>
            <a:r>
              <a:rPr lang="en-US"/>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9461460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81100" y="274638"/>
            <a:ext cx="9867900" cy="1143000"/>
          </a:xfrm>
        </p:spPr>
        <p:txBody>
          <a:bodyPr/>
          <a:lstStyle/>
          <a:p>
            <a:r>
              <a:rPr kumimoji="0" lang="en-US" smtClean="0"/>
              <a:t>Click to edit Master title style</a:t>
            </a:r>
            <a:endParaRPr kumimoji="0" lang="en-US" dirty="0"/>
          </a:p>
        </p:txBody>
      </p:sp>
      <p:sp>
        <p:nvSpPr>
          <p:cNvPr id="3" name="Content Placeholder 2"/>
          <p:cNvSpPr>
            <a:spLocks noGrp="1"/>
          </p:cNvSpPr>
          <p:nvPr>
            <p:ph sz="half" idx="1"/>
          </p:nvPr>
        </p:nvSpPr>
        <p:spPr>
          <a:xfrm>
            <a:off x="1187100" y="1600201"/>
            <a:ext cx="475488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Content Placeholder 3"/>
          <p:cNvSpPr>
            <a:spLocks noGrp="1"/>
          </p:cNvSpPr>
          <p:nvPr>
            <p:ph sz="half" idx="2"/>
          </p:nvPr>
        </p:nvSpPr>
        <p:spPr>
          <a:xfrm>
            <a:off x="6267100" y="1600201"/>
            <a:ext cx="475488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59152A-2B5D-46C6-B94C-A8585212B272}" type="datetime1">
              <a:rPr lang="en-US" smtClean="0"/>
              <a:t>3/8/2018</a:t>
            </a:fld>
            <a:endParaRPr lang="en-US"/>
          </a:p>
        </p:txBody>
      </p:sp>
      <p:sp>
        <p:nvSpPr>
          <p:cNvPr id="6" name="Footer Placeholder 5"/>
          <p:cNvSpPr>
            <a:spLocks noGrp="1"/>
          </p:cNvSpPr>
          <p:nvPr>
            <p:ph type="ftr" sz="quarter" idx="11"/>
          </p:nvPr>
        </p:nvSpPr>
        <p:spPr/>
        <p:txBody>
          <a:bodyPr/>
          <a:lstStyle/>
          <a:p>
            <a:r>
              <a:rPr lang="en-US"/>
              <a:t>Add a footer</a:t>
            </a:r>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34575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81100" y="273050"/>
            <a:ext cx="10401300" cy="1143000"/>
          </a:xfrm>
        </p:spPr>
        <p:txBody>
          <a:bodyPr anchor="ctr"/>
          <a:lstStyle>
            <a:lvl1pPr>
              <a:defRPr/>
            </a:lvl1pPr>
          </a:lstStyle>
          <a:p>
            <a:r>
              <a:rPr kumimoji="0" lang="en-US" smtClean="0"/>
              <a:t>Click to edit Master title style</a:t>
            </a:r>
            <a:endParaRPr kumimoji="0" lang="en-US"/>
          </a:p>
        </p:txBody>
      </p:sp>
      <p:sp>
        <p:nvSpPr>
          <p:cNvPr id="5" name="Content Placeholder 4"/>
          <p:cNvSpPr>
            <a:spLocks noGrp="1"/>
          </p:cNvSpPr>
          <p:nvPr>
            <p:ph sz="quarter" idx="2"/>
          </p:nvPr>
        </p:nvSpPr>
        <p:spPr>
          <a:xfrm>
            <a:off x="1181100" y="1516912"/>
            <a:ext cx="4754880"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1"/>
          </p:nvPr>
        </p:nvSpPr>
        <p:spPr>
          <a:xfrm>
            <a:off x="1181100" y="5486400"/>
            <a:ext cx="4754880" cy="838200"/>
          </a:xfrm>
        </p:spPr>
        <p:txBody>
          <a:bodyPr anchor="t"/>
          <a:lstStyle>
            <a:lvl1pPr marL="0" indent="0">
              <a:buNone/>
              <a:defRPr sz="2400" b="1">
                <a:solidFill>
                  <a:schemeClr val="bg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6294120" y="1516912"/>
            <a:ext cx="4754880"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3"/>
          </p:nvPr>
        </p:nvSpPr>
        <p:spPr>
          <a:xfrm>
            <a:off x="6294120" y="5486400"/>
            <a:ext cx="4754880" cy="838200"/>
          </a:xfrm>
        </p:spPr>
        <p:txBody>
          <a:bodyPr anchor="t"/>
          <a:lstStyle>
            <a:lvl1pPr marL="0" indent="0">
              <a:buNone/>
              <a:defRPr sz="2400" b="1">
                <a:solidFill>
                  <a:schemeClr val="bg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8D3D2CD-11D2-4B03-918F-64DABB64380B}" type="datetime1">
              <a:rPr lang="en-US" smtClean="0"/>
              <a:t>3/8/2018</a:t>
            </a:fld>
            <a:endParaRPr lang="en-US"/>
          </a:p>
        </p:txBody>
      </p:sp>
      <p:sp>
        <p:nvSpPr>
          <p:cNvPr id="8" name="Footer Placeholder 7"/>
          <p:cNvSpPr>
            <a:spLocks noGrp="1"/>
          </p:cNvSpPr>
          <p:nvPr>
            <p:ph type="ftr" sz="quarter" idx="11"/>
          </p:nvPr>
        </p:nvSpPr>
        <p:spPr/>
        <p:txBody>
          <a:bodyPr/>
          <a:lstStyle/>
          <a:p>
            <a:r>
              <a:rPr lang="en-US"/>
              <a:t>Add a footer</a:t>
            </a:r>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33266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81100" y="274320"/>
            <a:ext cx="9867900"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97DD3D10-257A-4E71-9E85-DA9121FE43A4}" type="datetime1">
              <a:rPr lang="en-US" smtClean="0"/>
              <a:t>3/8/2018</a:t>
            </a:fld>
            <a:endParaRPr lang="en-US"/>
          </a:p>
        </p:txBody>
      </p:sp>
      <p:sp>
        <p:nvSpPr>
          <p:cNvPr id="9" name="Footer Placeholder 8"/>
          <p:cNvSpPr>
            <a:spLocks noGrp="1"/>
          </p:cNvSpPr>
          <p:nvPr>
            <p:ph type="ftr" sz="quarter" idx="12"/>
          </p:nvPr>
        </p:nvSpPr>
        <p:spPr/>
        <p:txBody>
          <a:bodyPr/>
          <a:lstStyle/>
          <a:p>
            <a:r>
              <a:rPr lang="en-US"/>
              <a:t>Add a footer</a:t>
            </a:r>
          </a:p>
        </p:txBody>
      </p:sp>
      <p:sp>
        <p:nvSpPr>
          <p:cNvPr id="8" name="Slide Number Placeholder 7"/>
          <p:cNvSpPr>
            <a:spLocks noGrp="1"/>
          </p:cNvSpPr>
          <p:nvPr>
            <p:ph type="sldNum" sz="quarter" idx="11"/>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20309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DE22DA-1CC6-44F6-8E5C-B677D16AD3AE}" type="datetime1">
              <a:rPr lang="en-US" smtClean="0"/>
              <a:t>3/8/2018</a:t>
            </a:fld>
            <a:endParaRPr lang="en-US"/>
          </a:p>
        </p:txBody>
      </p:sp>
      <p:sp>
        <p:nvSpPr>
          <p:cNvPr id="3" name="Footer Placeholder 2"/>
          <p:cNvSpPr>
            <a:spLocks noGrp="1"/>
          </p:cNvSpPr>
          <p:nvPr>
            <p:ph type="ftr" sz="quarter" idx="11"/>
          </p:nvPr>
        </p:nvSpPr>
        <p:spPr/>
        <p:txBody>
          <a:bodyPr/>
          <a:lstStyle/>
          <a:p>
            <a:r>
              <a:rPr lang="en-US"/>
              <a:t>Add a footer</a:t>
            </a:r>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88386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5749" y="1056575"/>
            <a:ext cx="6635265" cy="730250"/>
          </a:xfrm>
        </p:spPr>
        <p:txBody>
          <a:bodyPr tIns="0" bIns="0" anchor="t">
            <a:normAutofit/>
          </a:bodyPr>
          <a:lstStyle>
            <a:lvl1pPr algn="l">
              <a:buNone/>
              <a:defRPr sz="2000" b="1">
                <a:solidFill>
                  <a:schemeClr val="bg2"/>
                </a:solidFill>
              </a:defRPr>
            </a:lvl1pPr>
          </a:lstStyle>
          <a:p>
            <a:r>
              <a:rPr kumimoji="0" lang="en-US" smtClean="0"/>
              <a:t>Click to edit Master title style</a:t>
            </a:r>
            <a:endParaRPr kumimoji="0" lang="en-US" dirty="0"/>
          </a:p>
        </p:txBody>
      </p:sp>
      <p:sp>
        <p:nvSpPr>
          <p:cNvPr id="3" name="Text Placeholder 2"/>
          <p:cNvSpPr>
            <a:spLocks noGrp="1"/>
          </p:cNvSpPr>
          <p:nvPr>
            <p:ph type="body" idx="2"/>
          </p:nvPr>
        </p:nvSpPr>
        <p:spPr>
          <a:xfrm>
            <a:off x="1195750" y="85471"/>
            <a:ext cx="5687370" cy="914400"/>
          </a:xfrm>
        </p:spPr>
        <p:txBody>
          <a:bodyPr lIns="45720" tIns="0" rIns="45720" bIns="0" anchor="b">
            <a:normAutofit/>
          </a:bodyPr>
          <a:lstStyle>
            <a:lvl1pPr marL="0" indent="0" algn="l">
              <a:buNone/>
              <a:defRPr sz="1600" baseline="0">
                <a:solidFill>
                  <a:schemeClr val="bg1"/>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195750" y="1981200"/>
            <a:ext cx="9853250" cy="41529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CBA019F-AA92-44DF-B8C9-FB674BE342D8}" type="datetime1">
              <a:rPr lang="en-US" smtClean="0"/>
              <a:t>3/8/2018</a:t>
            </a:fld>
            <a:endParaRPr lang="en-US"/>
          </a:p>
        </p:txBody>
      </p:sp>
      <p:sp>
        <p:nvSpPr>
          <p:cNvPr id="6" name="Footer Placeholder 5"/>
          <p:cNvSpPr>
            <a:spLocks noGrp="1"/>
          </p:cNvSpPr>
          <p:nvPr>
            <p:ph type="ftr" sz="quarter" idx="11"/>
          </p:nvPr>
        </p:nvSpPr>
        <p:spPr/>
        <p:txBody>
          <a:bodyPr/>
          <a:lstStyle/>
          <a:p>
            <a:r>
              <a:rPr lang="en-US"/>
              <a:t>Add a footer</a:t>
            </a:r>
          </a:p>
        </p:txBody>
      </p:sp>
      <p:sp>
        <p:nvSpPr>
          <p:cNvPr id="7" name="Slide Number Placeholder 6"/>
          <p:cNvSpPr>
            <a:spLocks noGrp="1"/>
          </p:cNvSpPr>
          <p:nvPr>
            <p:ph type="sldNum" sz="quarter" idx="12"/>
          </p:nvPr>
        </p:nvSpPr>
        <p:spPr>
          <a:xfrm>
            <a:off x="10875264" y="6422065"/>
            <a:ext cx="1016000" cy="365125"/>
          </a:xfrm>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28557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92459" y="1705709"/>
            <a:ext cx="3954590" cy="1253808"/>
          </a:xfrm>
        </p:spPr>
        <p:txBody>
          <a:bodyPr anchor="b"/>
          <a:lstStyle>
            <a:lvl1pPr algn="l">
              <a:buNone/>
              <a:defRPr sz="2200" b="1">
                <a:solidFill>
                  <a:schemeClr val="bg2"/>
                </a:solidFill>
              </a:defRPr>
            </a:lvl1pPr>
          </a:lstStyle>
          <a:p>
            <a:r>
              <a:rPr kumimoji="0" lang="en-US" smtClean="0"/>
              <a:t>Click to edit Master title style</a:t>
            </a:r>
            <a:endParaRPr kumimoji="0" lang="en-US" dirty="0"/>
          </a:p>
        </p:txBody>
      </p:sp>
      <p:sp>
        <p:nvSpPr>
          <p:cNvPr id="3" name="Picture Placeholder 2" descr="An empty placeholder to add an image. Click on the placeholder and select the image that you wish to add"/>
          <p:cNvSpPr>
            <a:spLocks noGrp="1"/>
          </p:cNvSpPr>
          <p:nvPr>
            <p:ph type="pic" idx="1"/>
          </p:nvPr>
        </p:nvSpPr>
        <p:spPr>
          <a:xfrm>
            <a:off x="1233269" y="1019907"/>
            <a:ext cx="54864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baseline="0">
                <a:solidFill>
                  <a:schemeClr val="tx1"/>
                </a:solidFill>
              </a:defRPr>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7092462" y="2998764"/>
            <a:ext cx="3954587" cy="3135335"/>
          </a:xfrm>
        </p:spPr>
        <p:txBody>
          <a:bodyPr lIns="45720" rIns="45720">
            <a:normAutofit/>
          </a:bodyPr>
          <a:lstStyle>
            <a:lvl1pPr marL="0" indent="0">
              <a:buFontTx/>
              <a:buNone/>
              <a:defRPr sz="1800" baseline="0">
                <a:solidFill>
                  <a:schemeClr val="bg1"/>
                </a:solidFill>
              </a:defRPr>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09600" y="6422065"/>
            <a:ext cx="2844800" cy="365125"/>
          </a:xfrm>
        </p:spPr>
        <p:txBody>
          <a:bodyPr/>
          <a:lstStyle/>
          <a:p>
            <a:fld id="{D60353D3-F400-4ACF-A772-8853037D4568}" type="datetime1">
              <a:rPr lang="en-US" smtClean="0"/>
              <a:t>3/8/2018</a:t>
            </a:fld>
            <a:endParaRPr lang="en-US"/>
          </a:p>
        </p:txBody>
      </p:sp>
      <p:sp>
        <p:nvSpPr>
          <p:cNvPr id="6" name="Footer Placeholder 5"/>
          <p:cNvSpPr>
            <a:spLocks noGrp="1"/>
          </p:cNvSpPr>
          <p:nvPr>
            <p:ph type="ftr" sz="quarter" idx="11"/>
          </p:nvPr>
        </p:nvSpPr>
        <p:spPr/>
        <p:txBody>
          <a:bodyPr/>
          <a:lstStyle/>
          <a:p>
            <a:r>
              <a:rPr lang="en-US"/>
              <a:t>Add a footer</a:t>
            </a:r>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8136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1181100" y="274638"/>
            <a:ext cx="9867900" cy="1143000"/>
          </a:xfrm>
          <a:prstGeom prst="rect">
            <a:avLst/>
          </a:prstGeom>
        </p:spPr>
        <p:txBody>
          <a:bodyPr vert="horz" lIns="45720" rIns="45720" anchor="ctr">
            <a:normAutofit/>
          </a:bodyPr>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1181100" y="1600201"/>
            <a:ext cx="98679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10" name="Date Placeholder 9"/>
          <p:cNvSpPr>
            <a:spLocks noGrp="1"/>
          </p:cNvSpPr>
          <p:nvPr>
            <p:ph type="dt" sz="half" idx="2"/>
          </p:nvPr>
        </p:nvSpPr>
        <p:spPr>
          <a:xfrm>
            <a:off x="609600" y="6422065"/>
            <a:ext cx="2844800" cy="365125"/>
          </a:xfrm>
          <a:prstGeom prst="rect">
            <a:avLst/>
          </a:prstGeom>
        </p:spPr>
        <p:txBody>
          <a:bodyPr vert="horz" bIns="0" anchor="b"/>
          <a:lstStyle>
            <a:lvl1pPr algn="l" eaLnBrk="1" latinLnBrk="0" hangingPunct="1">
              <a:defRPr kumimoji="0" sz="1100">
                <a:solidFill>
                  <a:schemeClr val="tx1"/>
                </a:solidFill>
              </a:defRPr>
            </a:lvl1pPr>
          </a:lstStyle>
          <a:p>
            <a:fld id="{9A4735EC-60E2-4D33-9723-0FDAEEC26641}" type="datetime1">
              <a:rPr lang="en-US" smtClean="0"/>
              <a:pPr/>
              <a:t>3/8/2018</a:t>
            </a:fld>
            <a:endParaRPr lang="en-US" dirty="0"/>
          </a:p>
        </p:txBody>
      </p:sp>
      <p:sp>
        <p:nvSpPr>
          <p:cNvPr id="22" name="Footer Placeholder 21"/>
          <p:cNvSpPr>
            <a:spLocks noGrp="1"/>
          </p:cNvSpPr>
          <p:nvPr>
            <p:ph type="ftr" sz="quarter" idx="3"/>
          </p:nvPr>
        </p:nvSpPr>
        <p:spPr>
          <a:xfrm>
            <a:off x="4165600" y="6422065"/>
            <a:ext cx="3860800" cy="365125"/>
          </a:xfrm>
          <a:prstGeom prst="rect">
            <a:avLst/>
          </a:prstGeom>
        </p:spPr>
        <p:txBody>
          <a:bodyPr vert="horz" lIns="0" rIns="0" bIns="0" anchor="b"/>
          <a:lstStyle>
            <a:lvl1pPr algn="ctr" eaLnBrk="1" latinLnBrk="0" hangingPunct="1">
              <a:defRPr kumimoji="0" sz="1100">
                <a:solidFill>
                  <a:schemeClr val="tx1"/>
                </a:solidFill>
              </a:defRPr>
            </a:lvl1pPr>
          </a:lstStyle>
          <a:p>
            <a:r>
              <a:rPr lang="en-US"/>
              <a:t>Add a footer</a:t>
            </a:r>
          </a:p>
        </p:txBody>
      </p:sp>
      <p:sp>
        <p:nvSpPr>
          <p:cNvPr id="18" name="Slide Number Placeholder 17"/>
          <p:cNvSpPr>
            <a:spLocks noGrp="1"/>
          </p:cNvSpPr>
          <p:nvPr>
            <p:ph type="sldNum" sz="quarter" idx="4"/>
          </p:nvPr>
        </p:nvSpPr>
        <p:spPr>
          <a:xfrm>
            <a:off x="10871200" y="6422065"/>
            <a:ext cx="1016000" cy="365125"/>
          </a:xfrm>
          <a:prstGeom prst="rect">
            <a:avLst/>
          </a:prstGeom>
        </p:spPr>
        <p:txBody>
          <a:bodyPr vert="horz" lIns="0" tIns="0" rIns="0" bIns="0" anchor="b"/>
          <a:lstStyle>
            <a:lvl1pPr algn="r" eaLnBrk="1" latinLnBrk="0" hangingPunct="1">
              <a:defRPr kumimoji="0" sz="1100">
                <a:solidFill>
                  <a:schemeClr val="tx1"/>
                </a:solidFill>
              </a:defRPr>
            </a:lvl1pPr>
          </a:lstStyle>
          <a:p>
            <a:fld id="{401CF334-2D5C-4859-84A6-CA7E6E43FAEB}" type="slidenum">
              <a:rPr lang="en-US" smtClean="0"/>
              <a:pPr/>
              <a:t>‹#›</a:t>
            </a:fld>
            <a:endParaRPr lang="en-US" dirty="0"/>
          </a:p>
        </p:txBody>
      </p:sp>
    </p:spTree>
    <p:extLst>
      <p:ext uri="{BB962C8B-B14F-4D97-AF65-F5344CB8AC3E}">
        <p14:creationId xmlns:p14="http://schemas.microsoft.com/office/powerpoint/2010/main" val="1866568158"/>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1" latinLnBrk="0" hangingPunct="1">
        <a:spcBef>
          <a:spcPct val="0"/>
        </a:spcBef>
        <a:buNone/>
        <a:defRPr kumimoji="0" sz="4600" kern="1200">
          <a:solidFill>
            <a:schemeClr val="bg2"/>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baseline="0">
          <a:solidFill>
            <a:schemeClr val="bg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baseline="0">
          <a:solidFill>
            <a:schemeClr val="bg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baseline="0">
          <a:solidFill>
            <a:schemeClr val="bg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baseline="0">
          <a:solidFill>
            <a:schemeClr val="bg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baseline="0">
          <a:solidFill>
            <a:schemeClr val="bg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bg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bg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bg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bg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744" userDrawn="1">
          <p15:clr>
            <a:srgbClr val="F26B43"/>
          </p15:clr>
        </p15:guide>
        <p15:guide id="3" pos="6960" userDrawn="1">
          <p15:clr>
            <a:srgbClr val="F26B43"/>
          </p15:clr>
        </p15:guide>
        <p15:guide id="4"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Servant Leadership 101</a:t>
            </a:r>
            <a:endParaRPr lang="en-US" dirty="0"/>
          </a:p>
        </p:txBody>
      </p:sp>
    </p:spTree>
    <p:extLst>
      <p:ext uri="{BB962C8B-B14F-4D97-AF65-F5344CB8AC3E}">
        <p14:creationId xmlns:p14="http://schemas.microsoft.com/office/powerpoint/2010/main" val="105337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Servant Leadership–10 Characteristics</a:t>
            </a:r>
            <a:endParaRPr lang="en-US" dirty="0"/>
          </a:p>
        </p:txBody>
      </p:sp>
      <p:sp>
        <p:nvSpPr>
          <p:cNvPr id="14" name="Content Placeholder 13"/>
          <p:cNvSpPr>
            <a:spLocks noGrp="1"/>
          </p:cNvSpPr>
          <p:nvPr>
            <p:ph idx="1"/>
          </p:nvPr>
        </p:nvSpPr>
        <p:spPr/>
        <p:txBody>
          <a:bodyPr>
            <a:normAutofit fontScale="92500" lnSpcReduction="10000"/>
          </a:bodyPr>
          <a:lstStyle/>
          <a:p>
            <a:pPr marL="36576" lvl="0" indent="0">
              <a:buNone/>
            </a:pPr>
            <a:r>
              <a:rPr lang="en-US" dirty="0" smtClean="0"/>
              <a:t>There are certain assets required in becoming a servant leader:</a:t>
            </a:r>
          </a:p>
          <a:p>
            <a:pPr lvl="1"/>
            <a:r>
              <a:rPr lang="en-US" dirty="0" smtClean="0"/>
              <a:t>Listening</a:t>
            </a:r>
          </a:p>
          <a:p>
            <a:pPr lvl="1"/>
            <a:r>
              <a:rPr lang="en-US" dirty="0" smtClean="0"/>
              <a:t>Empathy</a:t>
            </a:r>
          </a:p>
          <a:p>
            <a:pPr lvl="1"/>
            <a:r>
              <a:rPr lang="en-US" dirty="0" smtClean="0"/>
              <a:t>Healing</a:t>
            </a:r>
          </a:p>
          <a:p>
            <a:pPr lvl="1"/>
            <a:r>
              <a:rPr lang="en-US" dirty="0" smtClean="0"/>
              <a:t>Awareness</a:t>
            </a:r>
          </a:p>
          <a:p>
            <a:pPr lvl="1"/>
            <a:r>
              <a:rPr lang="en-US" dirty="0" smtClean="0"/>
              <a:t>Persuasion</a:t>
            </a:r>
          </a:p>
          <a:p>
            <a:pPr lvl="1"/>
            <a:r>
              <a:rPr lang="en-US" dirty="0" smtClean="0"/>
              <a:t>Conceptualization</a:t>
            </a:r>
          </a:p>
          <a:p>
            <a:pPr lvl="1"/>
            <a:r>
              <a:rPr lang="en-US" dirty="0" smtClean="0"/>
              <a:t>Stewardship</a:t>
            </a:r>
          </a:p>
          <a:p>
            <a:pPr lvl="1"/>
            <a:r>
              <a:rPr lang="en-US" dirty="0" smtClean="0"/>
              <a:t>Commitment</a:t>
            </a:r>
          </a:p>
          <a:p>
            <a:pPr lvl="1"/>
            <a:r>
              <a:rPr lang="en-US" dirty="0" smtClean="0"/>
              <a:t>Building community</a:t>
            </a:r>
          </a:p>
          <a:p>
            <a:pPr lvl="0"/>
            <a:endParaRPr lang="en-US" dirty="0" smtClean="0"/>
          </a:p>
          <a:p>
            <a:pPr lvl="0"/>
            <a:endParaRPr lang="en-US" dirty="0"/>
          </a:p>
        </p:txBody>
      </p:sp>
    </p:spTree>
    <p:extLst>
      <p:ext uri="{BB962C8B-B14F-4D97-AF65-F5344CB8AC3E}">
        <p14:creationId xmlns:p14="http://schemas.microsoft.com/office/powerpoint/2010/main" val="342124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1: Listening</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Listening – “a critical communication tool, necessary for accurate communication and for actively demonstrating respect for others (Smith, 5).</a:t>
            </a:r>
          </a:p>
          <a:p>
            <a:pPr marL="36576" lvl="0" indent="0">
              <a:buNone/>
            </a:pPr>
            <a:endParaRPr lang="en-US" dirty="0"/>
          </a:p>
          <a:p>
            <a:pPr marL="36576" lvl="0" indent="0">
              <a:buNone/>
            </a:pPr>
            <a:r>
              <a:rPr lang="en-US" dirty="0" smtClean="0"/>
              <a:t>Court Staff members need to be ale to listen to what customers (external and internal) have to say.</a:t>
            </a:r>
          </a:p>
          <a:p>
            <a:pPr lvl="0"/>
            <a:endParaRPr lang="en-US" dirty="0" smtClean="0"/>
          </a:p>
          <a:p>
            <a:pPr lvl="0"/>
            <a:endParaRPr lang="en-US" dirty="0"/>
          </a:p>
        </p:txBody>
      </p:sp>
    </p:spTree>
    <p:extLst>
      <p:ext uri="{BB962C8B-B14F-4D97-AF65-F5344CB8AC3E}">
        <p14:creationId xmlns:p14="http://schemas.microsoft.com/office/powerpoint/2010/main" val="147370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2: Empathy</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Empathy – “the ability to mentally project one’s own consciousness into that of another individual” (Smith, 5)</a:t>
            </a:r>
          </a:p>
          <a:p>
            <a:pPr marL="36576" lvl="0" indent="0">
              <a:buNone/>
            </a:pPr>
            <a:endParaRPr lang="en-US" dirty="0"/>
          </a:p>
          <a:p>
            <a:pPr marL="36576" lvl="0" indent="0">
              <a:buNone/>
            </a:pPr>
            <a:r>
              <a:rPr lang="en-US" dirty="0"/>
              <a:t>As court personnel, we</a:t>
            </a:r>
            <a:r>
              <a:rPr lang="en-US" dirty="0" smtClean="0"/>
              <a:t> need to empathize with the customers in an attempt to understand what they are wanting and needing.</a:t>
            </a:r>
          </a:p>
          <a:p>
            <a:pPr lvl="0"/>
            <a:endParaRPr lang="en-US" dirty="0" smtClean="0"/>
          </a:p>
          <a:p>
            <a:pPr lvl="0"/>
            <a:endParaRPr lang="en-US" dirty="0"/>
          </a:p>
        </p:txBody>
      </p:sp>
    </p:spTree>
    <p:extLst>
      <p:ext uri="{BB962C8B-B14F-4D97-AF65-F5344CB8AC3E}">
        <p14:creationId xmlns:p14="http://schemas.microsoft.com/office/powerpoint/2010/main" val="74760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3: Healing</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Healing – “to make whole” (Smith, 5)</a:t>
            </a:r>
          </a:p>
          <a:p>
            <a:pPr marL="36576" lvl="0" indent="0">
              <a:buNone/>
            </a:pPr>
            <a:endParaRPr lang="en-US" dirty="0"/>
          </a:p>
          <a:p>
            <a:pPr marL="36576" lvl="0" indent="0">
              <a:buNone/>
            </a:pPr>
            <a:r>
              <a:rPr lang="en-US" dirty="0"/>
              <a:t>As court personnel, we</a:t>
            </a:r>
            <a:r>
              <a:rPr lang="en-US" dirty="0" smtClean="0"/>
              <a:t> need to be able to make entire teams and/or department whole as this will help us to better understand the goings-on within the team or the department.</a:t>
            </a:r>
          </a:p>
          <a:p>
            <a:pPr lvl="0"/>
            <a:endParaRPr lang="en-US" dirty="0" smtClean="0"/>
          </a:p>
          <a:p>
            <a:pPr lvl="0"/>
            <a:endParaRPr lang="en-US" dirty="0"/>
          </a:p>
        </p:txBody>
      </p:sp>
    </p:spTree>
    <p:extLst>
      <p:ext uri="{BB962C8B-B14F-4D97-AF65-F5344CB8AC3E}">
        <p14:creationId xmlns:p14="http://schemas.microsoft.com/office/powerpoint/2010/main" val="195513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4: Awareness</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Awareness – “without awareness, we miss leadership opportunities” (Smith, 5)</a:t>
            </a:r>
          </a:p>
          <a:p>
            <a:pPr marL="36576" lvl="0" indent="0">
              <a:buNone/>
            </a:pPr>
            <a:endParaRPr lang="en-US" dirty="0"/>
          </a:p>
          <a:p>
            <a:pPr marL="36576" lvl="0" indent="0">
              <a:buNone/>
            </a:pPr>
            <a:r>
              <a:rPr lang="en-US" dirty="0"/>
              <a:t>As court personnel, we</a:t>
            </a:r>
            <a:r>
              <a:rPr lang="en-US" dirty="0" smtClean="0"/>
              <a:t> need to make sure to be aware of what is going on in the department along with being aware of any sensitive issues there may be.</a:t>
            </a:r>
          </a:p>
          <a:p>
            <a:pPr lvl="0"/>
            <a:endParaRPr lang="en-US" dirty="0" smtClean="0"/>
          </a:p>
          <a:p>
            <a:pPr lvl="0"/>
            <a:endParaRPr lang="en-US" dirty="0"/>
          </a:p>
        </p:txBody>
      </p:sp>
    </p:spTree>
    <p:extLst>
      <p:ext uri="{BB962C8B-B14F-4D97-AF65-F5344CB8AC3E}">
        <p14:creationId xmlns:p14="http://schemas.microsoft.com/office/powerpoint/2010/main" val="376331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5: Persuasion</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Persuasion – “the effective servant-leader build group consensus through gentle but clear and persistent persuasion, and does not exert group compliance through the position of power” (Smith, 5)</a:t>
            </a:r>
          </a:p>
          <a:p>
            <a:pPr marL="36576" lvl="0" indent="0">
              <a:buNone/>
            </a:pPr>
            <a:endParaRPr lang="en-US" dirty="0"/>
          </a:p>
          <a:p>
            <a:pPr marL="36576" lvl="0" indent="0">
              <a:buNone/>
            </a:pPr>
            <a:r>
              <a:rPr lang="en-US" dirty="0" smtClean="0"/>
              <a:t>As court personnel, we need to be able to persuade our team/department staff to be innovative in their thinking make effective decisions.</a:t>
            </a:r>
          </a:p>
          <a:p>
            <a:pPr lvl="0"/>
            <a:endParaRPr lang="en-US" dirty="0" smtClean="0"/>
          </a:p>
          <a:p>
            <a:pPr lvl="0"/>
            <a:endParaRPr lang="en-US" dirty="0"/>
          </a:p>
        </p:txBody>
      </p:sp>
    </p:spTree>
    <p:extLst>
      <p:ext uri="{BB962C8B-B14F-4D97-AF65-F5344CB8AC3E}">
        <p14:creationId xmlns:p14="http://schemas.microsoft.com/office/powerpoint/2010/main" val="2796230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Characteristic 6: Conceptualization</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Conceptualization – “conceive solutions to problems that do not currently exist” (Smith, 6)</a:t>
            </a:r>
          </a:p>
          <a:p>
            <a:pPr marL="36576" lvl="0" indent="0">
              <a:buNone/>
            </a:pPr>
            <a:endParaRPr lang="en-US" dirty="0"/>
          </a:p>
          <a:p>
            <a:pPr marL="36576" lvl="0" indent="0">
              <a:buNone/>
            </a:pPr>
            <a:r>
              <a:rPr lang="en-US" dirty="0" smtClean="0"/>
              <a:t>As court personnel, we need to plan for the future and have a vision or goals for what the future may hold.</a:t>
            </a:r>
          </a:p>
          <a:p>
            <a:pPr lvl="0"/>
            <a:endParaRPr lang="en-US" dirty="0" smtClean="0"/>
          </a:p>
          <a:p>
            <a:pPr lvl="0"/>
            <a:endParaRPr lang="en-US" dirty="0"/>
          </a:p>
        </p:txBody>
      </p:sp>
    </p:spTree>
    <p:extLst>
      <p:ext uri="{BB962C8B-B14F-4D97-AF65-F5344CB8AC3E}">
        <p14:creationId xmlns:p14="http://schemas.microsoft.com/office/powerpoint/2010/main" val="353892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a:t>
            </a:r>
            <a:r>
              <a:rPr lang="en-US" dirty="0"/>
              <a:t>7</a:t>
            </a:r>
            <a:r>
              <a:rPr lang="en-US" dirty="0" smtClean="0"/>
              <a:t>: Foresight</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Foresight – “prescience, or foresight, is better than average guess about what is going to happen in the future” (Smith, 6)</a:t>
            </a:r>
          </a:p>
          <a:p>
            <a:pPr marL="36576" lvl="0" indent="0">
              <a:buNone/>
            </a:pPr>
            <a:endParaRPr lang="en-US" dirty="0"/>
          </a:p>
          <a:p>
            <a:pPr marL="36576" lvl="0" indent="0">
              <a:buNone/>
            </a:pPr>
            <a:r>
              <a:rPr lang="en-US" dirty="0" smtClean="0"/>
              <a:t>As court personnel, we need to be able to se what could be a likely outcome for a situation that may have occurred in the past as well as anticipate the realities of the present and any unseen consequences of the future.</a:t>
            </a:r>
          </a:p>
          <a:p>
            <a:pPr lvl="0"/>
            <a:endParaRPr lang="en-US" dirty="0" smtClean="0"/>
          </a:p>
          <a:p>
            <a:pPr lvl="0"/>
            <a:endParaRPr lang="en-US" dirty="0"/>
          </a:p>
        </p:txBody>
      </p:sp>
    </p:spTree>
    <p:extLst>
      <p:ext uri="{BB962C8B-B14F-4D97-AF65-F5344CB8AC3E}">
        <p14:creationId xmlns:p14="http://schemas.microsoft.com/office/powerpoint/2010/main" val="405540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8: Stewardship</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Stewardship – “Organizational stewards, or trustees, are concerned not only for the individual followers within the group, but also the organization as a whole, and it’s impact on relationship with all society” (Smith, 6)</a:t>
            </a:r>
          </a:p>
          <a:p>
            <a:pPr marL="36576" lvl="0" indent="0">
              <a:buNone/>
            </a:pPr>
            <a:endParaRPr lang="en-US" dirty="0"/>
          </a:p>
          <a:p>
            <a:pPr marL="36576" lvl="0" indent="0">
              <a:buNone/>
            </a:pPr>
            <a:r>
              <a:rPr lang="en-US" dirty="0" smtClean="0"/>
              <a:t>As court personnel, we need to hold the main goal of the customer/team/department above their own personal goals.</a:t>
            </a:r>
          </a:p>
          <a:p>
            <a:pPr lvl="0"/>
            <a:endParaRPr lang="en-US" dirty="0" smtClean="0"/>
          </a:p>
          <a:p>
            <a:pPr lvl="0"/>
            <a:endParaRPr lang="en-US" dirty="0"/>
          </a:p>
        </p:txBody>
      </p:sp>
    </p:spTree>
    <p:extLst>
      <p:ext uri="{BB962C8B-B14F-4D97-AF65-F5344CB8AC3E}">
        <p14:creationId xmlns:p14="http://schemas.microsoft.com/office/powerpoint/2010/main" val="405253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Characteristic </a:t>
            </a:r>
            <a:r>
              <a:rPr lang="en-US" dirty="0"/>
              <a:t>9</a:t>
            </a:r>
            <a:r>
              <a:rPr lang="en-US" dirty="0" smtClean="0"/>
              <a:t>: Commitment</a:t>
            </a:r>
            <a:endParaRPr lang="en-US" dirty="0"/>
          </a:p>
        </p:txBody>
      </p:sp>
      <p:sp>
        <p:nvSpPr>
          <p:cNvPr id="14" name="Content Placeholder 13"/>
          <p:cNvSpPr>
            <a:spLocks noGrp="1"/>
          </p:cNvSpPr>
          <p:nvPr>
            <p:ph idx="1"/>
          </p:nvPr>
        </p:nvSpPr>
        <p:spPr/>
        <p:txBody>
          <a:bodyPr>
            <a:normAutofit/>
          </a:bodyPr>
          <a:lstStyle/>
          <a:p>
            <a:pPr marL="36576" lvl="0" indent="0">
              <a:buNone/>
            </a:pPr>
            <a:r>
              <a:rPr lang="en-US" dirty="0" smtClean="0"/>
              <a:t>Commitment to the growth of people – “a demonstrated appreciation and encouragement of others” (Smith, 6)</a:t>
            </a:r>
          </a:p>
          <a:p>
            <a:pPr marL="36576" lvl="0" indent="0">
              <a:buNone/>
            </a:pPr>
            <a:endParaRPr lang="en-US" dirty="0"/>
          </a:p>
          <a:p>
            <a:pPr marL="36576" lvl="0" indent="0">
              <a:buNone/>
            </a:pPr>
            <a:r>
              <a:rPr lang="en-US" dirty="0" smtClean="0"/>
              <a:t>As court personnel, we need to dedicate ample time and energy to the overall wellbeing of our employees within the teams/department as well as any customers they may serve. </a:t>
            </a:r>
          </a:p>
          <a:p>
            <a:pPr lvl="0"/>
            <a:endParaRPr lang="en-US" dirty="0" smtClean="0"/>
          </a:p>
          <a:p>
            <a:pPr lvl="0"/>
            <a:endParaRPr lang="en-US" dirty="0"/>
          </a:p>
        </p:txBody>
      </p:sp>
    </p:spTree>
    <p:extLst>
      <p:ext uri="{BB962C8B-B14F-4D97-AF65-F5344CB8AC3E}">
        <p14:creationId xmlns:p14="http://schemas.microsoft.com/office/powerpoint/2010/main" val="131195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Activity #1</a:t>
            </a:r>
            <a:endParaRPr lang="en-US" dirty="0"/>
          </a:p>
        </p:txBody>
      </p:sp>
      <p:sp>
        <p:nvSpPr>
          <p:cNvPr id="14" name="Content Placeholder 13"/>
          <p:cNvSpPr>
            <a:spLocks noGrp="1"/>
          </p:cNvSpPr>
          <p:nvPr>
            <p:ph idx="1"/>
          </p:nvPr>
        </p:nvSpPr>
        <p:spPr/>
        <p:txBody>
          <a:bodyPr>
            <a:normAutofit/>
          </a:bodyPr>
          <a:lstStyle/>
          <a:p>
            <a:pPr marL="36576" lvl="0" indent="0" algn="ctr">
              <a:buNone/>
            </a:pPr>
            <a:endParaRPr lang="en-US" dirty="0" smtClean="0"/>
          </a:p>
          <a:p>
            <a:pPr marL="36576" lvl="0" indent="0" algn="ctr">
              <a:buNone/>
            </a:pPr>
            <a:endParaRPr lang="en-US" dirty="0"/>
          </a:p>
          <a:p>
            <a:pPr marL="36576" lvl="0" indent="0" algn="ctr">
              <a:buNone/>
            </a:pPr>
            <a:endParaRPr lang="en-US" dirty="0" smtClean="0"/>
          </a:p>
          <a:p>
            <a:pPr marL="36576" lvl="0" indent="0" algn="ctr">
              <a:buNone/>
            </a:pPr>
            <a:r>
              <a:rPr lang="en-US" dirty="0" smtClean="0"/>
              <a:t>Name Game</a:t>
            </a:r>
            <a:endParaRPr lang="en-US" dirty="0"/>
          </a:p>
        </p:txBody>
      </p:sp>
    </p:spTree>
    <p:extLst>
      <p:ext uri="{BB962C8B-B14F-4D97-AF65-F5344CB8AC3E}">
        <p14:creationId xmlns:p14="http://schemas.microsoft.com/office/powerpoint/2010/main" val="3110460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Servant Leadership: Alive and Well</a:t>
            </a:r>
            <a:endParaRPr lang="en-US" dirty="0"/>
          </a:p>
        </p:txBody>
      </p:sp>
      <p:sp>
        <p:nvSpPr>
          <p:cNvPr id="14" name="Content Placeholder 13"/>
          <p:cNvSpPr>
            <a:spLocks noGrp="1"/>
          </p:cNvSpPr>
          <p:nvPr>
            <p:ph idx="1"/>
          </p:nvPr>
        </p:nvSpPr>
        <p:spPr/>
        <p:txBody>
          <a:bodyPr>
            <a:normAutofit/>
          </a:bodyPr>
          <a:lstStyle/>
          <a:p>
            <a:r>
              <a:rPr lang="en-US" dirty="0" smtClean="0"/>
              <a:t>Servant Leadership is very relevant and important in today’s court environment.</a:t>
            </a:r>
          </a:p>
          <a:p>
            <a:r>
              <a:rPr lang="en-US" dirty="0" smtClean="0"/>
              <a:t>Used to keep employees engaged in their work and helping them to achieve the goals of the Court.</a:t>
            </a:r>
          </a:p>
          <a:p>
            <a:r>
              <a:rPr lang="en-US" dirty="0" smtClean="0"/>
              <a:t>The treatment of a customer by a court staff member can, and does impact the lives of the customer, as well as the productivity and overall morale of customer and the wellbeing of the surrounding community.</a:t>
            </a:r>
          </a:p>
          <a:p>
            <a:pPr marL="36576" lvl="0" indent="0">
              <a:buNone/>
            </a:pPr>
            <a:endParaRPr lang="en-US" dirty="0"/>
          </a:p>
          <a:p>
            <a:pPr lvl="0"/>
            <a:endParaRPr lang="en-US" dirty="0" smtClean="0"/>
          </a:p>
          <a:p>
            <a:pPr lvl="0"/>
            <a:endParaRPr lang="en-US" dirty="0"/>
          </a:p>
        </p:txBody>
      </p:sp>
    </p:spTree>
    <p:extLst>
      <p:ext uri="{BB962C8B-B14F-4D97-AF65-F5344CB8AC3E}">
        <p14:creationId xmlns:p14="http://schemas.microsoft.com/office/powerpoint/2010/main" val="96894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Famous Servant Leaders</a:t>
            </a:r>
            <a:endParaRPr lang="en-US" dirty="0"/>
          </a:p>
        </p:txBody>
      </p:sp>
      <p:sp>
        <p:nvSpPr>
          <p:cNvPr id="3" name="Content Placeholder 2"/>
          <p:cNvSpPr>
            <a:spLocks noGrp="1"/>
          </p:cNvSpPr>
          <p:nvPr>
            <p:ph idx="1"/>
          </p:nvPr>
        </p:nvSpPr>
        <p:spPr>
          <a:xfrm>
            <a:off x="1181100" y="1600201"/>
            <a:ext cx="5080866" cy="4811395"/>
          </a:xfrm>
        </p:spPr>
        <p:txBody>
          <a:bodyPr/>
          <a:lstStyle/>
          <a:p>
            <a:pPr marL="36576" indent="0">
              <a:buNone/>
            </a:pPr>
            <a:r>
              <a:rPr lang="en-US" sz="3600" b="1" dirty="0" smtClean="0"/>
              <a:t>Martin Luther King, Jr.</a:t>
            </a:r>
          </a:p>
          <a:p>
            <a:r>
              <a:rPr lang="en-US" dirty="0" smtClean="0"/>
              <a:t>Considered a “true servant leader.”</a:t>
            </a:r>
          </a:p>
          <a:p>
            <a:r>
              <a:rPr lang="en-US" dirty="0" smtClean="0"/>
              <a:t>Made the ultimate sacrifice for what he believed in.</a:t>
            </a:r>
          </a:p>
          <a:p>
            <a:r>
              <a:rPr lang="en-US" dirty="0" smtClean="0"/>
              <a:t>Forever changed the world.</a:t>
            </a:r>
            <a:endParaRPr lang="en-US" dirty="0"/>
          </a:p>
        </p:txBody>
      </p:sp>
      <p:pic>
        <p:nvPicPr>
          <p:cNvPr id="4" name="Picture 3"/>
          <p:cNvPicPr>
            <a:picLocks noChangeAspect="1"/>
          </p:cNvPicPr>
          <p:nvPr/>
        </p:nvPicPr>
        <p:blipFill rotWithShape="1">
          <a:blip r:embed="rId2"/>
          <a:srcRect t="719"/>
          <a:stretch/>
        </p:blipFill>
        <p:spPr>
          <a:xfrm>
            <a:off x="6169606" y="1597892"/>
            <a:ext cx="4787034" cy="4776760"/>
          </a:xfrm>
          <a:prstGeom prst="rect">
            <a:avLst/>
          </a:prstGeom>
        </p:spPr>
      </p:pic>
    </p:spTree>
    <p:extLst>
      <p:ext uri="{BB962C8B-B14F-4D97-AF65-F5344CB8AC3E}">
        <p14:creationId xmlns:p14="http://schemas.microsoft.com/office/powerpoint/2010/main" val="99768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Famous Servant Leaders (cont’d)</a:t>
            </a:r>
            <a:endParaRPr lang="en-US" dirty="0"/>
          </a:p>
        </p:txBody>
      </p:sp>
      <p:sp>
        <p:nvSpPr>
          <p:cNvPr id="3" name="Content Placeholder 2"/>
          <p:cNvSpPr>
            <a:spLocks noGrp="1"/>
          </p:cNvSpPr>
          <p:nvPr>
            <p:ph idx="1"/>
          </p:nvPr>
        </p:nvSpPr>
        <p:spPr>
          <a:xfrm>
            <a:off x="1033321" y="1600201"/>
            <a:ext cx="5080866" cy="4811395"/>
          </a:xfrm>
        </p:spPr>
        <p:txBody>
          <a:bodyPr>
            <a:normAutofit lnSpcReduction="10000"/>
          </a:bodyPr>
          <a:lstStyle/>
          <a:p>
            <a:pPr marL="36576" indent="0">
              <a:buNone/>
            </a:pPr>
            <a:r>
              <a:rPr lang="en-US" sz="3600" b="1" dirty="0" smtClean="0"/>
              <a:t>Abraham Lincoln</a:t>
            </a:r>
          </a:p>
          <a:p>
            <a:r>
              <a:rPr lang="en-US" dirty="0" smtClean="0"/>
              <a:t>100 years earlier than Martin Luther King, Jr.</a:t>
            </a:r>
          </a:p>
          <a:p>
            <a:r>
              <a:rPr lang="en-US" dirty="0" smtClean="0"/>
              <a:t>Taught others to see that the way things were, was not the way they should be and that change was needed immediately.</a:t>
            </a:r>
          </a:p>
          <a:p>
            <a:r>
              <a:rPr lang="en-US" dirty="0" smtClean="0"/>
              <a:t>Freed African Americans from slavery.</a:t>
            </a:r>
            <a:endParaRPr lang="en-US" dirty="0"/>
          </a:p>
        </p:txBody>
      </p:sp>
      <p:pic>
        <p:nvPicPr>
          <p:cNvPr id="5" name="Picture 4"/>
          <p:cNvPicPr>
            <a:picLocks noChangeAspect="1"/>
          </p:cNvPicPr>
          <p:nvPr/>
        </p:nvPicPr>
        <p:blipFill rotWithShape="1">
          <a:blip r:embed="rId2"/>
          <a:srcRect t="1076"/>
          <a:stretch/>
        </p:blipFill>
        <p:spPr>
          <a:xfrm>
            <a:off x="5921332" y="1579418"/>
            <a:ext cx="5127667" cy="4832178"/>
          </a:xfrm>
          <a:prstGeom prst="rect">
            <a:avLst/>
          </a:prstGeom>
        </p:spPr>
      </p:pic>
    </p:spTree>
    <p:extLst>
      <p:ext uri="{BB962C8B-B14F-4D97-AF65-F5344CB8AC3E}">
        <p14:creationId xmlns:p14="http://schemas.microsoft.com/office/powerpoint/2010/main" val="343436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Famous Servant Leaders (cont’d)</a:t>
            </a:r>
            <a:endParaRPr lang="en-US" dirty="0"/>
          </a:p>
        </p:txBody>
      </p:sp>
      <p:sp>
        <p:nvSpPr>
          <p:cNvPr id="3" name="Content Placeholder 2"/>
          <p:cNvSpPr>
            <a:spLocks noGrp="1"/>
          </p:cNvSpPr>
          <p:nvPr>
            <p:ph idx="1"/>
          </p:nvPr>
        </p:nvSpPr>
        <p:spPr>
          <a:xfrm>
            <a:off x="1033321" y="1600201"/>
            <a:ext cx="4757879" cy="4811395"/>
          </a:xfrm>
        </p:spPr>
        <p:txBody>
          <a:bodyPr>
            <a:normAutofit/>
          </a:bodyPr>
          <a:lstStyle/>
          <a:p>
            <a:pPr marL="36576" indent="0">
              <a:buNone/>
            </a:pPr>
            <a:r>
              <a:rPr lang="en-US" sz="3600" b="1" dirty="0" smtClean="0"/>
              <a:t>Mother Teresa</a:t>
            </a:r>
          </a:p>
          <a:p>
            <a:r>
              <a:rPr lang="en-US" sz="2800" dirty="0" smtClean="0"/>
              <a:t>Highly respected leader for the Missionaries of Charity.</a:t>
            </a:r>
          </a:p>
          <a:p>
            <a:r>
              <a:rPr lang="en-US" sz="2800" dirty="0" smtClean="0"/>
              <a:t>Best known for her incredible humility, thoughtlessness and compassion for others that were less fortunate.</a:t>
            </a:r>
            <a:endParaRPr lang="en-US" sz="28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9407" r="27209"/>
          <a:stretch/>
        </p:blipFill>
        <p:spPr>
          <a:xfrm>
            <a:off x="5606186" y="1517822"/>
            <a:ext cx="5442814" cy="4832178"/>
          </a:xfrm>
          <a:prstGeom prst="rect">
            <a:avLst/>
          </a:prstGeom>
        </p:spPr>
      </p:pic>
    </p:spTree>
    <p:extLst>
      <p:ext uri="{BB962C8B-B14F-4D97-AF65-F5344CB8AC3E}">
        <p14:creationId xmlns:p14="http://schemas.microsoft.com/office/powerpoint/2010/main" val="358666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Servant Leadership</a:t>
            </a:r>
            <a:endParaRPr lang="en-US" dirty="0"/>
          </a:p>
        </p:txBody>
      </p:sp>
      <p:sp>
        <p:nvSpPr>
          <p:cNvPr id="11" name="Content Placeholder 10"/>
          <p:cNvSpPr>
            <a:spLocks noGrp="1"/>
          </p:cNvSpPr>
          <p:nvPr>
            <p:ph sz="half" idx="2"/>
          </p:nvPr>
        </p:nvSpPr>
        <p:spPr>
          <a:xfrm>
            <a:off x="1271766" y="1600201"/>
            <a:ext cx="9345433" cy="4525963"/>
          </a:xfrm>
        </p:spPr>
        <p:txBody>
          <a:bodyPr>
            <a:normAutofit/>
          </a:bodyPr>
          <a:lstStyle/>
          <a:p>
            <a:r>
              <a:rPr lang="en-US" dirty="0"/>
              <a:t>Create a more engaged, accountable team</a:t>
            </a:r>
          </a:p>
          <a:p>
            <a:r>
              <a:rPr lang="en-US" dirty="0"/>
              <a:t>Build confidence and dedication</a:t>
            </a:r>
          </a:p>
          <a:p>
            <a:r>
              <a:rPr lang="en-US" dirty="0"/>
              <a:t>Improve work-life balance</a:t>
            </a:r>
          </a:p>
          <a:p>
            <a:r>
              <a:rPr lang="en-US" dirty="0"/>
              <a:t>Create a family-like support system at work</a:t>
            </a:r>
          </a:p>
          <a:p>
            <a:r>
              <a:rPr lang="en-US" dirty="0"/>
              <a:t>Decrease sick days and attrition</a:t>
            </a:r>
          </a:p>
          <a:p>
            <a:r>
              <a:rPr lang="en-US" dirty="0"/>
              <a:t>Increase efficiency and profit</a:t>
            </a:r>
          </a:p>
        </p:txBody>
      </p:sp>
    </p:spTree>
    <p:extLst>
      <p:ext uri="{BB962C8B-B14F-4D97-AF65-F5344CB8AC3E}">
        <p14:creationId xmlns:p14="http://schemas.microsoft.com/office/powerpoint/2010/main" val="61555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100" y="1028171"/>
            <a:ext cx="7912100" cy="3298296"/>
          </a:xfrm>
        </p:spPr>
        <p:txBody>
          <a:bodyPr>
            <a:normAutofit/>
          </a:bodyPr>
          <a:lstStyle/>
          <a:p>
            <a:r>
              <a:rPr lang="en-US" dirty="0" smtClean="0"/>
              <a:t>Do you have what it takes to be a Servant Leader?  </a:t>
            </a:r>
            <a:endParaRPr lang="en-US" dirty="0"/>
          </a:p>
        </p:txBody>
      </p:sp>
    </p:spTree>
    <p:extLst>
      <p:ext uri="{BB962C8B-B14F-4D97-AF65-F5344CB8AC3E}">
        <p14:creationId xmlns:p14="http://schemas.microsoft.com/office/powerpoint/2010/main" val="362996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Servant Leaders - Characteristics</a:t>
            </a:r>
            <a:endParaRPr lang="en-US" dirty="0"/>
          </a:p>
        </p:txBody>
      </p:sp>
      <p:sp>
        <p:nvSpPr>
          <p:cNvPr id="14" name="Content Placeholder 13"/>
          <p:cNvSpPr>
            <a:spLocks noGrp="1"/>
          </p:cNvSpPr>
          <p:nvPr>
            <p:ph idx="1"/>
          </p:nvPr>
        </p:nvSpPr>
        <p:spPr/>
        <p:txBody>
          <a:bodyPr>
            <a:normAutofit fontScale="92500" lnSpcReduction="20000"/>
          </a:bodyPr>
          <a:lstStyle/>
          <a:p>
            <a:pPr marL="36576" lvl="0" indent="0">
              <a:buNone/>
            </a:pPr>
            <a:r>
              <a:rPr lang="en-US" dirty="0" smtClean="0"/>
              <a:t>Characteristics of Servant Leaders</a:t>
            </a:r>
          </a:p>
          <a:p>
            <a:pPr lvl="1">
              <a:buFont typeface="Wingdings" panose="05000000000000000000" pitchFamily="2" charset="2"/>
              <a:buChar char="v"/>
            </a:pPr>
            <a:r>
              <a:rPr lang="en-US" dirty="0" smtClean="0"/>
              <a:t>   Control?</a:t>
            </a:r>
          </a:p>
          <a:p>
            <a:pPr lvl="1">
              <a:buFont typeface="Wingdings" panose="05000000000000000000" pitchFamily="2" charset="2"/>
              <a:buChar char="v"/>
            </a:pPr>
            <a:r>
              <a:rPr lang="en-US" dirty="0" smtClean="0"/>
              <a:t>   Strength?</a:t>
            </a:r>
          </a:p>
          <a:p>
            <a:pPr lvl="1">
              <a:buFont typeface="Wingdings" panose="05000000000000000000" pitchFamily="2" charset="2"/>
              <a:buChar char="v"/>
            </a:pPr>
            <a:r>
              <a:rPr lang="en-US" dirty="0" smtClean="0"/>
              <a:t>   Example?</a:t>
            </a:r>
          </a:p>
          <a:p>
            <a:pPr marL="448056" lvl="1" indent="0">
              <a:buNone/>
            </a:pPr>
            <a:endParaRPr lang="en-US" dirty="0" smtClean="0"/>
          </a:p>
          <a:p>
            <a:pPr marL="146304" indent="0">
              <a:buNone/>
            </a:pPr>
            <a:r>
              <a:rPr lang="en-US" dirty="0" smtClean="0"/>
              <a:t>Test of a Servant Leader:</a:t>
            </a:r>
          </a:p>
          <a:p>
            <a:pPr marL="905256" lvl="1" indent="-457200">
              <a:buFont typeface="Wingdings" panose="05000000000000000000" pitchFamily="2" charset="2"/>
              <a:buChar char="v"/>
            </a:pPr>
            <a:r>
              <a:rPr lang="en-US" dirty="0" smtClean="0"/>
              <a:t>Do those served grow as persons?</a:t>
            </a:r>
          </a:p>
          <a:p>
            <a:pPr marL="905256" lvl="1" indent="-457200">
              <a:buFont typeface="Wingdings" panose="05000000000000000000" pitchFamily="2" charset="2"/>
              <a:buChar char="v"/>
            </a:pPr>
            <a:r>
              <a:rPr lang="en-US" dirty="0" smtClean="0"/>
              <a:t>Do they, while being served, become healthier, freer, more autonomous, more likely themselves to become servants? </a:t>
            </a:r>
          </a:p>
          <a:p>
            <a:pPr marL="905256" lvl="1" indent="-457200">
              <a:buFont typeface="Wingdings" panose="05000000000000000000" pitchFamily="2" charset="2"/>
              <a:buChar char="v"/>
            </a:pPr>
            <a:r>
              <a:rPr lang="en-US" dirty="0" smtClean="0"/>
              <a:t>What is the effect on the least privileged in society?   Will they benefit, or at least, not be deprived further?</a:t>
            </a:r>
          </a:p>
          <a:p>
            <a:pPr marL="905256" lvl="1" indent="-457200">
              <a:buFont typeface="Wingdings" panose="05000000000000000000" pitchFamily="2" charset="2"/>
              <a:buChar char="v"/>
            </a:pPr>
            <a:r>
              <a:rPr lang="en-US" dirty="0" smtClean="0"/>
              <a:t>No one will be hurt, knowingly or unknowingly.</a:t>
            </a:r>
            <a:endParaRPr lang="en-US" dirty="0"/>
          </a:p>
        </p:txBody>
      </p:sp>
    </p:spTree>
    <p:extLst>
      <p:ext uri="{BB962C8B-B14F-4D97-AF65-F5344CB8AC3E}">
        <p14:creationId xmlns:p14="http://schemas.microsoft.com/office/powerpoint/2010/main" val="358912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Vision &amp; Direction</a:t>
            </a:r>
            <a:endParaRPr lang="en-US" dirty="0"/>
          </a:p>
        </p:txBody>
      </p:sp>
      <p:sp>
        <p:nvSpPr>
          <p:cNvPr id="14" name="Content Placeholder 13"/>
          <p:cNvSpPr>
            <a:spLocks noGrp="1"/>
          </p:cNvSpPr>
          <p:nvPr>
            <p:ph idx="1"/>
          </p:nvPr>
        </p:nvSpPr>
        <p:spPr/>
        <p:txBody>
          <a:bodyPr/>
          <a:lstStyle/>
          <a:p>
            <a:pPr marL="36576" indent="0">
              <a:buNone/>
            </a:pPr>
            <a:r>
              <a:rPr lang="en-US" dirty="0" smtClean="0"/>
              <a:t>As with any class, I ask you to :</a:t>
            </a:r>
            <a:endParaRPr lang="en-US" dirty="0"/>
          </a:p>
          <a:p>
            <a:pPr lvl="0"/>
            <a:r>
              <a:rPr lang="en-US" b="1" dirty="0"/>
              <a:t>Identify</a:t>
            </a:r>
            <a:r>
              <a:rPr lang="en-US" dirty="0"/>
              <a:t> any limiting </a:t>
            </a:r>
            <a:r>
              <a:rPr lang="en-US" dirty="0" smtClean="0"/>
              <a:t>thinking about </a:t>
            </a:r>
            <a:r>
              <a:rPr lang="en-US" dirty="0"/>
              <a:t>the topic</a:t>
            </a:r>
          </a:p>
          <a:p>
            <a:pPr lvl="0"/>
            <a:r>
              <a:rPr lang="en-US" b="1" dirty="0"/>
              <a:t>Challenge</a:t>
            </a:r>
            <a:r>
              <a:rPr lang="en-US" dirty="0"/>
              <a:t> your thinking, exploring other possibilities</a:t>
            </a:r>
          </a:p>
          <a:p>
            <a:pPr lvl="0"/>
            <a:r>
              <a:rPr lang="en-US" b="1" dirty="0"/>
              <a:t>Change </a:t>
            </a:r>
            <a:r>
              <a:rPr lang="en-US" dirty="0"/>
              <a:t>your mindset and your behavior to </a:t>
            </a:r>
            <a:r>
              <a:rPr lang="en-US" dirty="0" smtClean="0"/>
              <a:t>match recommendations, </a:t>
            </a:r>
            <a:r>
              <a:rPr lang="en-US" dirty="0"/>
              <a:t>purposefully practicing the new thinking and actions </a:t>
            </a:r>
            <a:r>
              <a:rPr lang="en-US" dirty="0" smtClean="0"/>
              <a:t>for the new, more productive way of doing/working/being.</a:t>
            </a:r>
            <a:endParaRPr lang="en-US" dirty="0"/>
          </a:p>
        </p:txBody>
      </p:sp>
    </p:spTree>
    <p:extLst>
      <p:ext uri="{BB962C8B-B14F-4D97-AF65-F5344CB8AC3E}">
        <p14:creationId xmlns:p14="http://schemas.microsoft.com/office/powerpoint/2010/main" val="2762691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Leadership characterized:</a:t>
            </a:r>
            <a:endParaRPr lang="en-US" dirty="0"/>
          </a:p>
        </p:txBody>
      </p:sp>
      <p:sp>
        <p:nvSpPr>
          <p:cNvPr id="14" name="Content Placeholder 13"/>
          <p:cNvSpPr>
            <a:spLocks noGrp="1"/>
          </p:cNvSpPr>
          <p:nvPr>
            <p:ph idx="1"/>
          </p:nvPr>
        </p:nvSpPr>
        <p:spPr/>
        <p:txBody>
          <a:bodyPr>
            <a:normAutofit/>
          </a:bodyPr>
          <a:lstStyle/>
          <a:p>
            <a:r>
              <a:rPr lang="en-US" dirty="0" smtClean="0"/>
              <a:t>“Social Influence”</a:t>
            </a:r>
          </a:p>
          <a:p>
            <a:r>
              <a:rPr lang="en-US" dirty="0" smtClean="0"/>
              <a:t>“Leaving a Mark”</a:t>
            </a:r>
          </a:p>
          <a:p>
            <a:r>
              <a:rPr lang="en-US" dirty="0" smtClean="0"/>
              <a:t>“Showing the way and influencing the behavior of others by ideas and deeds” (Manning &amp; Curtis, 2012, p.2).</a:t>
            </a:r>
          </a:p>
        </p:txBody>
      </p:sp>
    </p:spTree>
    <p:extLst>
      <p:ext uri="{BB962C8B-B14F-4D97-AF65-F5344CB8AC3E}">
        <p14:creationId xmlns:p14="http://schemas.microsoft.com/office/powerpoint/2010/main" val="221884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Leadership is:</a:t>
            </a:r>
            <a:endParaRPr lang="en-US" dirty="0"/>
          </a:p>
        </p:txBody>
      </p:sp>
      <p:sp>
        <p:nvSpPr>
          <p:cNvPr id="14" name="Content Placeholder 13"/>
          <p:cNvSpPr>
            <a:spLocks noGrp="1"/>
          </p:cNvSpPr>
          <p:nvPr>
            <p:ph idx="1"/>
          </p:nvPr>
        </p:nvSpPr>
        <p:spPr>
          <a:xfrm>
            <a:off x="1181100" y="1600201"/>
            <a:ext cx="9867900" cy="4834466"/>
          </a:xfrm>
        </p:spPr>
        <p:txBody>
          <a:bodyPr>
            <a:normAutofit fontScale="92500" lnSpcReduction="20000"/>
          </a:bodyPr>
          <a:lstStyle/>
          <a:p>
            <a:r>
              <a:rPr lang="en-US" dirty="0" smtClean="0"/>
              <a:t>people </a:t>
            </a:r>
            <a:r>
              <a:rPr lang="en-US" dirty="0"/>
              <a:t>more than projects; </a:t>
            </a:r>
            <a:endParaRPr lang="en-US" dirty="0" smtClean="0"/>
          </a:p>
          <a:p>
            <a:r>
              <a:rPr lang="en-US" dirty="0" smtClean="0"/>
              <a:t>movements </a:t>
            </a:r>
            <a:r>
              <a:rPr lang="en-US" dirty="0"/>
              <a:t>more than maintenance; </a:t>
            </a:r>
            <a:endParaRPr lang="en-US" dirty="0" smtClean="0"/>
          </a:p>
          <a:p>
            <a:r>
              <a:rPr lang="en-US" dirty="0" smtClean="0"/>
              <a:t>art </a:t>
            </a:r>
            <a:r>
              <a:rPr lang="en-US" dirty="0"/>
              <a:t>more than science; intuition more than </a:t>
            </a:r>
            <a:r>
              <a:rPr lang="en-US" dirty="0" smtClean="0"/>
              <a:t>formula;</a:t>
            </a:r>
          </a:p>
          <a:p>
            <a:r>
              <a:rPr lang="en-US" dirty="0" smtClean="0"/>
              <a:t>vision </a:t>
            </a:r>
            <a:r>
              <a:rPr lang="en-US" dirty="0"/>
              <a:t>more than procedure; risk more than </a:t>
            </a:r>
            <a:r>
              <a:rPr lang="en-US" dirty="0" smtClean="0"/>
              <a:t>caution;</a:t>
            </a:r>
          </a:p>
          <a:p>
            <a:r>
              <a:rPr lang="en-US" dirty="0" smtClean="0"/>
              <a:t>action </a:t>
            </a:r>
            <a:r>
              <a:rPr lang="en-US" dirty="0"/>
              <a:t>more than reaction; </a:t>
            </a:r>
            <a:endParaRPr lang="en-US" dirty="0" smtClean="0"/>
          </a:p>
          <a:p>
            <a:r>
              <a:rPr lang="en-US" dirty="0" smtClean="0"/>
              <a:t>relationships </a:t>
            </a:r>
            <a:r>
              <a:rPr lang="en-US" dirty="0"/>
              <a:t>more than rules; </a:t>
            </a:r>
            <a:endParaRPr lang="en-US" dirty="0" smtClean="0"/>
          </a:p>
          <a:p>
            <a:r>
              <a:rPr lang="en-US" dirty="0" smtClean="0"/>
              <a:t>who </a:t>
            </a:r>
            <a:r>
              <a:rPr lang="en-US" dirty="0"/>
              <a:t>you are more than what you do. </a:t>
            </a:r>
            <a:endParaRPr lang="en-US" dirty="0" smtClean="0"/>
          </a:p>
          <a:p>
            <a:pPr marL="36576" indent="0">
              <a:buNone/>
            </a:pPr>
            <a:endParaRPr lang="en-US" dirty="0" smtClean="0"/>
          </a:p>
          <a:p>
            <a:pPr marL="36576" indent="0">
              <a:buNone/>
            </a:pPr>
            <a:r>
              <a:rPr lang="en-US" dirty="0" smtClean="0"/>
              <a:t>Maxwell, J.C. (2005). </a:t>
            </a:r>
            <a:r>
              <a:rPr lang="en-US" i="1" dirty="0" smtClean="0"/>
              <a:t>The 360-degree leader, developing your influence from anywhere in the organization. </a:t>
            </a:r>
            <a:r>
              <a:rPr lang="en-US" dirty="0" smtClean="0"/>
              <a:t>Nashville, TN. Thomas Nelson Inc. (p</a:t>
            </a:r>
            <a:r>
              <a:rPr lang="en-US" dirty="0"/>
              <a:t>. 113</a:t>
            </a:r>
            <a:r>
              <a:rPr lang="en-US" dirty="0" smtClean="0"/>
              <a:t>).</a:t>
            </a:r>
            <a:endParaRPr lang="en-US" dirty="0"/>
          </a:p>
        </p:txBody>
      </p:sp>
    </p:spTree>
    <p:extLst>
      <p:ext uri="{BB962C8B-B14F-4D97-AF65-F5344CB8AC3E}">
        <p14:creationId xmlns:p14="http://schemas.microsoft.com/office/powerpoint/2010/main" val="81842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Robert K Greenleaf</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070" y="1612902"/>
            <a:ext cx="6076950" cy="4695825"/>
          </a:xfrm>
          <a:prstGeom prst="rect">
            <a:avLst/>
          </a:prstGeom>
        </p:spPr>
      </p:pic>
    </p:spTree>
    <p:extLst>
      <p:ext uri="{BB962C8B-B14F-4D97-AF65-F5344CB8AC3E}">
        <p14:creationId xmlns:p14="http://schemas.microsoft.com/office/powerpoint/2010/main" val="145940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Servant Leadership - Definition</a:t>
            </a:r>
            <a:endParaRPr lang="en-US" dirty="0"/>
          </a:p>
        </p:txBody>
      </p:sp>
      <p:sp>
        <p:nvSpPr>
          <p:cNvPr id="14" name="Content Placeholder 13"/>
          <p:cNvSpPr>
            <a:spLocks noGrp="1"/>
          </p:cNvSpPr>
          <p:nvPr>
            <p:ph idx="1"/>
          </p:nvPr>
        </p:nvSpPr>
        <p:spPr/>
        <p:txBody>
          <a:bodyPr>
            <a:normAutofit fontScale="92500"/>
          </a:bodyPr>
          <a:lstStyle/>
          <a:p>
            <a:pPr lvl="0"/>
            <a:r>
              <a:rPr lang="en-US" dirty="0" smtClean="0"/>
              <a:t>Defined by many people but always means the same thing.</a:t>
            </a:r>
          </a:p>
          <a:p>
            <a:pPr lvl="0"/>
            <a:r>
              <a:rPr lang="en-US" dirty="0" smtClean="0"/>
              <a:t>Greenleaf Organization: The servant leader is servant first… it begins with the natural feeling that one wants to serve, to serve </a:t>
            </a:r>
            <a:r>
              <a:rPr lang="en-US" b="1" i="1" dirty="0" smtClean="0"/>
              <a:t>first</a:t>
            </a:r>
            <a:r>
              <a:rPr lang="en-US" dirty="0" smtClean="0"/>
              <a:t>.  That person is sharply different from one who is </a:t>
            </a:r>
            <a:r>
              <a:rPr lang="en-US" b="1" i="1" dirty="0" smtClean="0"/>
              <a:t>leader</a:t>
            </a:r>
            <a:r>
              <a:rPr lang="en-US" dirty="0" smtClean="0"/>
              <a:t> first, perhaps because of the need to assuage an unusual power drive or to acquire material possessions… the leader-first and the servant-first are two extremes.  Between them there are shadings and blends that are part of the infinite variety of humans.” </a:t>
            </a:r>
            <a:endParaRPr lang="en-US" dirty="0"/>
          </a:p>
        </p:txBody>
      </p:sp>
    </p:spTree>
    <p:extLst>
      <p:ext uri="{BB962C8B-B14F-4D97-AF65-F5344CB8AC3E}">
        <p14:creationId xmlns:p14="http://schemas.microsoft.com/office/powerpoint/2010/main" val="875921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Servant Leadership - Definition</a:t>
            </a:r>
            <a:endParaRPr lang="en-US" dirty="0"/>
          </a:p>
        </p:txBody>
      </p:sp>
      <p:sp>
        <p:nvSpPr>
          <p:cNvPr id="14" name="Content Placeholder 13"/>
          <p:cNvSpPr>
            <a:spLocks noGrp="1"/>
          </p:cNvSpPr>
          <p:nvPr>
            <p:ph idx="1"/>
          </p:nvPr>
        </p:nvSpPr>
        <p:spPr/>
        <p:txBody>
          <a:bodyPr>
            <a:normAutofit/>
          </a:bodyPr>
          <a:lstStyle/>
          <a:p>
            <a:pPr lvl="0"/>
            <a:r>
              <a:rPr lang="en-US" dirty="0" err="1" smtClean="0"/>
              <a:t>LaTour</a:t>
            </a:r>
            <a:r>
              <a:rPr lang="en-US" dirty="0" smtClean="0"/>
              <a:t>: “servant leaders are those who put the needs, interests, and aspirations of others above their own; involve others in decision making, is strongly based in ethical and caring behavior, and it enhances the personal growth of workers while improving the caring and quality of organizational life.”</a:t>
            </a:r>
            <a:endParaRPr lang="en-US" dirty="0"/>
          </a:p>
        </p:txBody>
      </p:sp>
    </p:spTree>
    <p:extLst>
      <p:ext uri="{BB962C8B-B14F-4D97-AF65-F5344CB8AC3E}">
        <p14:creationId xmlns:p14="http://schemas.microsoft.com/office/powerpoint/2010/main" val="223212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oint of reference design templat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entury Gothic-Palatino Linotyp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panose="0204050205050503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3Reflection">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ln>
          <a:noFill/>
        </a:ln>
      </a:spPr>
      <a:bodyPr rtlCol="0" anchor="ctr"/>
      <a:lstStyle>
        <a:defPPr algn="ctr">
          <a:defRPr dirty="0"/>
        </a:defPPr>
      </a:lstStyle>
      <a:style>
        <a:lnRef idx="2">
          <a:schemeClr val="accent3">
            <a:shade val="50000"/>
          </a:schemeClr>
        </a:lnRef>
        <a:fillRef idx="1">
          <a:schemeClr val="accent3"/>
        </a:fillRef>
        <a:effectRef idx="0">
          <a:schemeClr val="accent3"/>
        </a:effectRef>
        <a:fontRef idx="minor">
          <a:schemeClr val="lt1"/>
        </a:fontRef>
      </a:style>
    </a:spDef>
    <a:lnDef>
      <a:spPr>
        <a:ln>
          <a:solidFill>
            <a:schemeClr val="bg2"/>
          </a:solidFill>
        </a:ln>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Point of reference design slides.potx" id="{5F4C6771-7255-4B3F-B4D9-48E4EEE90EC7}" vid="{B39A4542-7627-4ADE-85DC-BBF138EEAC58}"/>
    </a:ext>
  </a:extLst>
</a:theme>
</file>

<file path=ppt/theme/theme2.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entury Gothic-Palatino Linotyp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panose="0204050205050503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3Reflection">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entury Gothic-Palatino Linotyp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panose="0204050205050503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3Reflection">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C00173-F37E-4050-8DE8-BC47ABAD65CD}">
  <ds:schemaRefs>
    <ds:schemaRef ds:uri="40262f94-9f35-4ac3-9a90-690165a166b7"/>
    <ds:schemaRef ds:uri="http://schemas.microsoft.com/office/2006/metadata/properties"/>
    <ds:schemaRef ds:uri="a4f35948-e619-41b3-aa29-22878b09cfd2"/>
    <ds:schemaRef ds:uri="http://purl.org/dc/dcmitype/"/>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91E7C4BA-6C5A-407B-9BF5-DF1D218341B7}">
  <ds:schemaRefs>
    <ds:schemaRef ds:uri="http://schemas.microsoft.com/sharepoint/v3/contenttype/forms"/>
  </ds:schemaRefs>
</ds:datastoreItem>
</file>

<file path=customXml/itemProps3.xml><?xml version="1.0" encoding="utf-8"?>
<ds:datastoreItem xmlns:ds="http://schemas.openxmlformats.org/officeDocument/2006/customXml" ds:itemID="{D118102D-697E-43AF-A26C-E3AD71941B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Point of reference design slides</Template>
  <TotalTime>1249</TotalTime>
  <Words>1986</Words>
  <Application>Microsoft Office PowerPoint</Application>
  <PresentationFormat>Widescreen</PresentationFormat>
  <Paragraphs>192</Paragraphs>
  <Slides>25</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Century Gothic</vt:lpstr>
      <vt:lpstr>Palatino Linotype</vt:lpstr>
      <vt:lpstr>Wingdings</vt:lpstr>
      <vt:lpstr>Wingdings 2</vt:lpstr>
      <vt:lpstr>Point of reference design template</vt:lpstr>
      <vt:lpstr>Servant Leadership 101</vt:lpstr>
      <vt:lpstr>Activity #1</vt:lpstr>
      <vt:lpstr>Servant Leaders - Characteristics</vt:lpstr>
      <vt:lpstr>Vision &amp; Direction</vt:lpstr>
      <vt:lpstr>Leadership characterized:</vt:lpstr>
      <vt:lpstr>Leadership is:</vt:lpstr>
      <vt:lpstr>Robert K Greenleaf</vt:lpstr>
      <vt:lpstr>Servant Leadership - Definition</vt:lpstr>
      <vt:lpstr>Servant Leadership - Definition</vt:lpstr>
      <vt:lpstr>Servant Leadership–10 Characteristics</vt:lpstr>
      <vt:lpstr>Characteristic 1: Listening</vt:lpstr>
      <vt:lpstr>Characteristic 2: Empathy</vt:lpstr>
      <vt:lpstr>Characteristic 3: Healing</vt:lpstr>
      <vt:lpstr>Characteristic 4: Awareness</vt:lpstr>
      <vt:lpstr>Characteristic 5: Persuasion</vt:lpstr>
      <vt:lpstr>Characteristic 6: Conceptualization</vt:lpstr>
      <vt:lpstr>Characteristic 7: Foresight</vt:lpstr>
      <vt:lpstr>Characteristic 8: Stewardship</vt:lpstr>
      <vt:lpstr>Characteristic 9: Commitment</vt:lpstr>
      <vt:lpstr>Servant Leadership: Alive and Well</vt:lpstr>
      <vt:lpstr>Famous Servant Leaders</vt:lpstr>
      <vt:lpstr>Famous Servant Leaders (cont’d)</vt:lpstr>
      <vt:lpstr>Famous Servant Leaders (cont’d)</vt:lpstr>
      <vt:lpstr>Benefits of Servant Leadership</vt:lpstr>
      <vt:lpstr>Do you have what it takes to be a Servant Leader?  </vt:lpstr>
    </vt:vector>
  </TitlesOfParts>
  <Company>OET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Eva Fatigoni - SUPCRTX</dc:creator>
  <cp:lastModifiedBy>Eva Fatigoni - SUPCRTX</cp:lastModifiedBy>
  <cp:revision>36</cp:revision>
  <dcterms:created xsi:type="dcterms:W3CDTF">2018-01-11T19:20:33Z</dcterms:created>
  <dcterms:modified xsi:type="dcterms:W3CDTF">2018-03-08T23:30:31Z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74065400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